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455" r:id="rId5"/>
    <p:sldId id="264" r:id="rId6"/>
    <p:sldId id="266" r:id="rId7"/>
    <p:sldId id="267" r:id="rId8"/>
    <p:sldId id="268" r:id="rId9"/>
    <p:sldId id="259" r:id="rId10"/>
    <p:sldId id="456" r:id="rId11"/>
    <p:sldId id="460" r:id="rId12"/>
    <p:sldId id="260" r:id="rId13"/>
    <p:sldId id="457" r:id="rId14"/>
    <p:sldId id="458" r:id="rId15"/>
    <p:sldId id="262" r:id="rId16"/>
    <p:sldId id="261" r:id="rId17"/>
    <p:sldId id="462" r:id="rId18"/>
    <p:sldId id="464" r:id="rId19"/>
    <p:sldId id="473" r:id="rId20"/>
    <p:sldId id="474" r:id="rId21"/>
    <p:sldId id="463" r:id="rId22"/>
    <p:sldId id="459" r:id="rId23"/>
    <p:sldId id="465" r:id="rId24"/>
    <p:sldId id="466" r:id="rId25"/>
    <p:sldId id="467" r:id="rId26"/>
    <p:sldId id="470" r:id="rId27"/>
    <p:sldId id="469" r:id="rId28"/>
    <p:sldId id="472" r:id="rId29"/>
    <p:sldId id="468" r:id="rId30"/>
    <p:sldId id="263" r:id="rId31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115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78FAB-48E1-4759-9414-826FF07889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006C7F-B7B9-4DD4-9520-6BA5C11036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A21A6-0F9F-4E96-9721-854A35F94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334-75E3-4C34-947F-0E077A53ACA8}" type="datetimeFigureOut">
              <a:rPr lang="LID4096" smtClean="0"/>
              <a:t>05/12/2023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8EAAE-19B1-4628-8102-5BC887F0C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5C776-5515-4DDD-8A91-6E9ABA49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0BD86-98AE-4F67-A739-FD4197D2B44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2814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96FCE-C6C0-4363-B865-C33D9F2EA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FB3DAC-9825-4289-A7C6-B7A394F230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C824-262A-4DC6-BE53-DF2969CCD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334-75E3-4C34-947F-0E077A53ACA8}" type="datetimeFigureOut">
              <a:rPr lang="LID4096" smtClean="0"/>
              <a:t>05/12/2023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B8A41-E9FB-499A-BF24-639CA5C90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DBF92-A248-4631-98D9-7506B4722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0BD86-98AE-4F67-A739-FD4197D2B44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70713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0B35B2-D5B2-48BF-9A2D-B2E34E64B6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A73AA7-402F-4749-A9A5-34D883F8B3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A4A0B-5C4D-482D-BF42-D97352951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334-75E3-4C34-947F-0E077A53ACA8}" type="datetimeFigureOut">
              <a:rPr lang="LID4096" smtClean="0"/>
              <a:t>05/12/2023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E0D4E-CD0F-480C-A761-A5E7F551F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194D2-D8AC-422F-AB4E-385AF7621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0BD86-98AE-4F67-A739-FD4197D2B44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07424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F59E2-7961-4DFE-81F3-75CAF3660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B2015-5B36-4F49-93A5-F24CCE417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FC12C-EB66-4639-9892-05549296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334-75E3-4C34-947F-0E077A53ACA8}" type="datetimeFigureOut">
              <a:rPr lang="LID4096" smtClean="0"/>
              <a:t>05/12/2023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CE9D3-572F-4386-A516-78269812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4EBDE-9C31-47DA-9179-7558855C4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0BD86-98AE-4F67-A739-FD4197D2B44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84858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E33C8-85B2-4F3F-8F10-6B345BA6E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1E277A-FFD2-4FDC-B000-6DB6106487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A9F25-8BB6-4FB5-ACF9-856ABE8EC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334-75E3-4C34-947F-0E077A53ACA8}" type="datetimeFigureOut">
              <a:rPr lang="LID4096" smtClean="0"/>
              <a:t>05/12/2023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B360B-3851-4306-8E56-47632AF72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CE3B0-999D-4BEE-A4E2-FB925F012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0BD86-98AE-4F67-A739-FD4197D2B44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01751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2D38F-979E-44A5-BC57-105FB7E92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09621-6466-44A5-941C-762EDE661B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CAAE07-52C7-4214-B59C-6BED52E30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3C96F1-BD4B-4427-A434-60B5765F5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334-75E3-4C34-947F-0E077A53ACA8}" type="datetimeFigureOut">
              <a:rPr lang="LID4096" smtClean="0"/>
              <a:t>05/12/2023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FBA6E4-E012-4A5B-BE7C-07AB509C3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90D14B-8677-4482-B308-44437937D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0BD86-98AE-4F67-A739-FD4197D2B44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70927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2D6DF-2ED2-4E67-9181-29788E114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A20E8-BF3D-4722-BCDC-F89DC814C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39C4F9-361C-4C8E-93F7-6BB4995FD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239AEF-348A-411E-B2BB-3A8E1CB5EA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B27BE1-A993-4285-B8B7-4C863314AB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59DCCB-1CD8-47BC-A462-304EEBA67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334-75E3-4C34-947F-0E077A53ACA8}" type="datetimeFigureOut">
              <a:rPr lang="LID4096" smtClean="0"/>
              <a:t>05/12/2023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F146AA-9825-4353-A3F6-0C1756AE5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1FAB6F-7381-4650-9FB2-FA088F34F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0BD86-98AE-4F67-A739-FD4197D2B44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2660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BA7A6-13EE-491D-A5EF-D4E0F1F42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279823-E42B-4DCB-ACFD-A737E01BF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334-75E3-4C34-947F-0E077A53ACA8}" type="datetimeFigureOut">
              <a:rPr lang="LID4096" smtClean="0"/>
              <a:t>05/12/2023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D8935B-F648-4CDD-AA01-C12692D92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7F2CF6-B6F7-439F-B879-E879BC67F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0BD86-98AE-4F67-A739-FD4197D2B44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48033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7F9F3A-82C7-4079-846C-FF1E91C0B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334-75E3-4C34-947F-0E077A53ACA8}" type="datetimeFigureOut">
              <a:rPr lang="LID4096" smtClean="0"/>
              <a:t>05/12/2023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12E9F1-EACC-4C47-A116-348D1CC66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2FECF2-49B9-4FF1-A00D-083D73157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0BD86-98AE-4F67-A739-FD4197D2B44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48776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737E0-2E65-4261-8716-65094209E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951A1-E9CD-4B92-A1A1-51D9BEBD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7387CC-9308-43A8-85BC-D4F551C0A2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078953-43BD-4B66-93A3-0ACC1DD88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334-75E3-4C34-947F-0E077A53ACA8}" type="datetimeFigureOut">
              <a:rPr lang="LID4096" smtClean="0"/>
              <a:t>05/12/2023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3903C-5885-4FB7-8746-97B2CD988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A3BE2D-B11E-490D-B412-3182DCD34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0BD86-98AE-4F67-A739-FD4197D2B44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40593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32AA2-72CD-4F28-833C-1F9CC7FAA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EF254D-BC5E-4613-9BA9-43D730189E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7754AF-C3A4-49E3-A766-F62A43882B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8F5D32-2571-48F0-8CE1-FB20F257D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334-75E3-4C34-947F-0E077A53ACA8}" type="datetimeFigureOut">
              <a:rPr lang="LID4096" smtClean="0"/>
              <a:t>05/12/2023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F9812-26B2-4A20-A487-8A480F1A7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17C7B0-642B-413E-A663-849AFE13D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0BD86-98AE-4F67-A739-FD4197D2B44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82552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DBEF9E-263B-4B67-9BC2-03A1A44BA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DE038-1F3C-4525-97CE-DC2B8929A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3694-B9A2-4026-A0ED-BEE7D50E07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E9334-75E3-4C34-947F-0E077A53ACA8}" type="datetimeFigureOut">
              <a:rPr lang="LID4096" smtClean="0"/>
              <a:t>05/12/2023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AE7E5-3819-4793-B313-8F374AAA8B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9A5CF-E4E3-45DF-AE94-A639463875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C0BD86-98AE-4F67-A739-FD4197D2B44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6183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Roel.klink@idiv.d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10" Type="http://schemas.openxmlformats.org/officeDocument/2006/relationships/image" Target="../media/image15.jpg"/><Relationship Id="rId4" Type="http://schemas.openxmlformats.org/officeDocument/2006/relationships/image" Target="../media/image9.jpg"/><Relationship Id="rId9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ifegate.idiv.de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A5CBA-473D-431E-885B-A22F18BE05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Measuring biodiversity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6D98B1-26BD-41D6-AE0A-0E804D031D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Roel van Klink</a:t>
            </a:r>
          </a:p>
          <a:p>
            <a:r>
              <a:rPr lang="en-US" dirty="0">
                <a:hlinkClick r:id="rId2"/>
              </a:rPr>
              <a:t>Roel.klink@idiv.de</a:t>
            </a:r>
            <a:r>
              <a:rPr lang="en-US" dirty="0"/>
              <a:t> 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56604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A5F59-7FB8-4A6B-8265-93BA54858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751320" cy="1325563"/>
          </a:xfrm>
        </p:spPr>
        <p:txBody>
          <a:bodyPr/>
          <a:lstStyle/>
          <a:p>
            <a:r>
              <a:rPr lang="en-US" dirty="0"/>
              <a:t>How to sample biodiversity?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050B9-FAF1-4A94-8FBF-A6E187220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7096"/>
            <a:ext cx="10515600" cy="4351338"/>
          </a:xfrm>
        </p:spPr>
        <p:txBody>
          <a:bodyPr/>
          <a:lstStyle/>
          <a:p>
            <a:r>
              <a:rPr lang="en-US" dirty="0"/>
              <a:t>Birds: transects</a:t>
            </a:r>
          </a:p>
          <a:p>
            <a:r>
              <a:rPr lang="en-US" dirty="0"/>
              <a:t>Mammals: camera traps / tracks</a:t>
            </a:r>
          </a:p>
          <a:p>
            <a:r>
              <a:rPr lang="en-US" dirty="0"/>
              <a:t>Nocturnal insects: light trap</a:t>
            </a:r>
          </a:p>
          <a:p>
            <a:r>
              <a:rPr lang="en-US" dirty="0"/>
              <a:t>Ground invertebrates: pitfall trap</a:t>
            </a:r>
          </a:p>
          <a:p>
            <a:r>
              <a:rPr lang="en-US" dirty="0"/>
              <a:t>Below ground fauna: </a:t>
            </a:r>
            <a:r>
              <a:rPr lang="en-US" dirty="0" err="1"/>
              <a:t>Tullgren</a:t>
            </a:r>
            <a:r>
              <a:rPr lang="en-US" dirty="0"/>
              <a:t> extraction</a:t>
            </a:r>
          </a:p>
          <a:p>
            <a:r>
              <a:rPr lang="en-US" dirty="0"/>
              <a:t>Plants: quadrat</a:t>
            </a:r>
          </a:p>
          <a:p>
            <a:r>
              <a:rPr lang="en-US" dirty="0"/>
              <a:t>Plankton: tow net</a:t>
            </a:r>
          </a:p>
          <a:p>
            <a:r>
              <a:rPr lang="en-US" dirty="0"/>
              <a:t>Fish: net / electro fishing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6873F3-EF30-4FF2-94A7-ACC740ADA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176" y="0"/>
            <a:ext cx="1754124" cy="1313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3220D5-933E-4622-996F-8805ECCF1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362" y="2000290"/>
            <a:ext cx="1799848" cy="12441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BF5A95-C9F3-4B4E-801A-3F7F7AB47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176" y="2996365"/>
            <a:ext cx="1754124" cy="19014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994BFF-DD15-4350-87D3-8702362448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176" y="1544950"/>
            <a:ext cx="1754124" cy="13182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59A42C-E8C7-4FA2-B2EA-0A021FA09D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189" y="3343400"/>
            <a:ext cx="2259260" cy="13550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74C3B3-7A14-4728-AFA3-7A36F68A29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520" y="5031040"/>
            <a:ext cx="1748925" cy="13116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A5DD444-0377-440A-8196-D2B28EB272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189" y="4833365"/>
            <a:ext cx="1576483" cy="10509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B7F44F-B3E5-47D5-8A0B-42ED62BA45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408" y="5686137"/>
            <a:ext cx="1664592" cy="11077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F309D64-E463-44CB-AC8F-B66C990545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426" y="385232"/>
            <a:ext cx="1503963" cy="150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8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BE89F-12D7-4F89-827E-42D671D27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a ‘community’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F8696-565D-423B-8D97-FD4F5E4E4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Most species are rare (observed only once or twice)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Only few species are abundant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Never fewer than 0 observations (no negative numbers)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you log-transform a well-sampled community, you will approximate a normal distribution (called ‘log-normal’)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Only integers (when using real count data)</a:t>
            </a:r>
          </a:p>
        </p:txBody>
      </p:sp>
    </p:spTree>
    <p:extLst>
      <p:ext uri="{BB962C8B-B14F-4D97-AF65-F5344CB8AC3E}">
        <p14:creationId xmlns:p14="http://schemas.microsoft.com/office/powerpoint/2010/main" val="3954900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0AFA7-757F-49B1-9F6A-4821E54DD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-&gt; A vector of species abundances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AE39E-86A9-43BC-B279-44B571C73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 species1   species2   species3   species4   species5   species6   species7   species8   species9  species10  species11  species12  species13 </a:t>
            </a:r>
          </a:p>
          <a:p>
            <a:pPr marL="0" indent="0">
              <a:buNone/>
            </a:pPr>
            <a:r>
              <a:rPr lang="en-US" dirty="0"/>
              <a:t>       170           96               49              38             46              38               37              29             23              16              24                21               18 </a:t>
            </a:r>
          </a:p>
          <a:p>
            <a:pPr marL="0" indent="0">
              <a:buNone/>
            </a:pPr>
            <a:r>
              <a:rPr lang="en-US" dirty="0"/>
              <a:t> species14  species15  species16  species17  species18  species19  species20  species21  species22  species23  species24  species25  species26 </a:t>
            </a:r>
          </a:p>
          <a:p>
            <a:pPr marL="0" indent="0">
              <a:buNone/>
            </a:pPr>
            <a:r>
              <a:rPr lang="en-US" dirty="0"/>
              <a:t>        17               24               20               15              14                18               18              16                 13               12               15               16               12 </a:t>
            </a:r>
          </a:p>
          <a:p>
            <a:pPr marL="0" indent="0">
              <a:buNone/>
            </a:pPr>
            <a:r>
              <a:rPr lang="en-US" dirty="0"/>
              <a:t> species27  species28  species29  species30  species31  species32  species33  species34  species35  species36  species37  species38  species39 </a:t>
            </a:r>
          </a:p>
          <a:p>
            <a:pPr marL="0" indent="0">
              <a:buNone/>
            </a:pPr>
            <a:r>
              <a:rPr lang="en-US" dirty="0"/>
              <a:t>        17               10              11                11                9                 11                9                 7                  7                  5                3                  3                 4 </a:t>
            </a:r>
          </a:p>
          <a:p>
            <a:pPr marL="0" indent="0">
              <a:buNone/>
            </a:pPr>
            <a:r>
              <a:rPr lang="en-US" dirty="0"/>
              <a:t> species40  species41  species42  species43  species44  species45  species46  species47  species48  species49  species50  species51  species52 </a:t>
            </a:r>
          </a:p>
          <a:p>
            <a:pPr marL="0" indent="0">
              <a:buNone/>
            </a:pPr>
            <a:r>
              <a:rPr lang="en-US" dirty="0"/>
              <a:t>         8                 4                  3                3                  1                  2                 5                  3                 4                4                    1               1                 4 </a:t>
            </a:r>
          </a:p>
          <a:p>
            <a:pPr marL="0" indent="0">
              <a:buNone/>
            </a:pPr>
            <a:r>
              <a:rPr lang="en-US" dirty="0"/>
              <a:t> species53  species54  species55  species56  species57  species58  species59  species60  species61  species62  species63  species64  species65 </a:t>
            </a:r>
          </a:p>
          <a:p>
            <a:pPr marL="0" indent="0">
              <a:buNone/>
            </a:pPr>
            <a:r>
              <a:rPr lang="en-US" dirty="0"/>
              <a:t>         2                  1                2                 1                  2                  3                 1                 1                  1                4                  2                  2                 2 </a:t>
            </a:r>
          </a:p>
          <a:p>
            <a:pPr marL="0" indent="0">
              <a:buNone/>
            </a:pPr>
            <a:r>
              <a:rPr lang="en-US" dirty="0"/>
              <a:t> species66  species67  species68  species69  species70  species71  species72 species73 species74 </a:t>
            </a:r>
          </a:p>
          <a:p>
            <a:pPr marL="0" indent="0">
              <a:buNone/>
            </a:pPr>
            <a:r>
              <a:rPr lang="en-US" dirty="0"/>
              <a:t>         1                  2                1                  1                 2                1                    1                 1                  1 </a:t>
            </a:r>
          </a:p>
        </p:txBody>
      </p:sp>
    </p:spTree>
    <p:extLst>
      <p:ext uri="{BB962C8B-B14F-4D97-AF65-F5344CB8AC3E}">
        <p14:creationId xmlns:p14="http://schemas.microsoft.com/office/powerpoint/2010/main" val="4165834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2D1AB-565A-4547-9C6F-A2E95BB45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Species by site matrix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1166FA-33B1-420E-8BE6-EEF723DA7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463" y="2079720"/>
            <a:ext cx="4514850" cy="30384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838065-0AE6-4CB8-B344-AD12707F588F}"/>
              </a:ext>
            </a:extLst>
          </p:cNvPr>
          <p:cNvSpPr txBox="1"/>
          <p:nvPr/>
        </p:nvSpPr>
        <p:spPr>
          <a:xfrm>
            <a:off x="6661785" y="5120640"/>
            <a:ext cx="208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CLEARLY FAKE DATA</a:t>
            </a:r>
          </a:p>
        </p:txBody>
      </p:sp>
    </p:spTree>
    <p:extLst>
      <p:ext uri="{BB962C8B-B14F-4D97-AF65-F5344CB8AC3E}">
        <p14:creationId xmlns:p14="http://schemas.microsoft.com/office/powerpoint/2010/main" val="3315602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2C0E6-F738-4B7C-9C30-286032592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93E5E-6411-4ADE-825F-A61E4AD87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needed to compare the biodiversity of different locations or time points? </a:t>
            </a:r>
          </a:p>
          <a:p>
            <a:pPr marL="457200" lvl="1" indent="0">
              <a:buNone/>
            </a:pPr>
            <a:r>
              <a:rPr lang="en-US" dirty="0"/>
              <a:t>(If we take 2 samples from the environment, how can we make sure that there is a fair comparison?) 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can we compare biodiversity numerically? </a:t>
            </a:r>
            <a:br>
              <a:rPr lang="en-US" dirty="0"/>
            </a:br>
            <a:r>
              <a:rPr lang="en-US" sz="2400" dirty="0"/>
              <a:t>(find biodiversity metrics online, and r-packages that can calculate them)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file ‘measuring </a:t>
            </a:r>
            <a:r>
              <a:rPr lang="en-US" dirty="0" err="1"/>
              <a:t>biodiversity.r</a:t>
            </a:r>
            <a:r>
              <a:rPr lang="en-US" dirty="0"/>
              <a:t>’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43015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B9E7E-3153-4371-9273-FE727C589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 indices (selection)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2ED6D-7143-4990-B627-197D134E8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0392"/>
            <a:ext cx="10515600" cy="535873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Species richness (S) </a:t>
            </a:r>
          </a:p>
          <a:p>
            <a:r>
              <a:rPr lang="en-US" dirty="0"/>
              <a:t>Number of individuals (N) </a:t>
            </a:r>
          </a:p>
          <a:p>
            <a:r>
              <a:rPr lang="en-US" dirty="0"/>
              <a:t>Rarefied species richness</a:t>
            </a:r>
          </a:p>
          <a:p>
            <a:r>
              <a:rPr lang="en-US" dirty="0"/>
              <a:t>Coverage-based richness</a:t>
            </a:r>
          </a:p>
          <a:p>
            <a:r>
              <a:rPr lang="en-US" dirty="0"/>
              <a:t>Shannon-Wiener index (H’) – should be converted to effective number of species</a:t>
            </a:r>
          </a:p>
          <a:p>
            <a:r>
              <a:rPr lang="en-US" dirty="0"/>
              <a:t>Simpson index (D) / Probability of interspecific encounter – also convert to effective number of species </a:t>
            </a:r>
          </a:p>
          <a:p>
            <a:r>
              <a:rPr lang="en-US" dirty="0"/>
              <a:t>Berger Parker dominance (proportional abundance of most abundant species) </a:t>
            </a:r>
          </a:p>
          <a:p>
            <a:r>
              <a:rPr lang="en-US" dirty="0"/>
              <a:t>McNaughton dominance (proportion of 2 most abundant species) </a:t>
            </a:r>
          </a:p>
          <a:p>
            <a:r>
              <a:rPr lang="en-US" dirty="0"/>
              <a:t>Fisher’s alpha</a:t>
            </a:r>
          </a:p>
          <a:p>
            <a:r>
              <a:rPr lang="en-US" dirty="0"/>
              <a:t>Evenness 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845410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64633-D006-4188-9486-FEEF44A37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7211"/>
            <a:ext cx="10515600" cy="1325563"/>
          </a:xfrm>
        </p:spPr>
        <p:txBody>
          <a:bodyPr/>
          <a:lstStyle/>
          <a:p>
            <a:r>
              <a:rPr lang="en-US" dirty="0"/>
              <a:t>Visualizing the shape of the community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54A5A5-F570-4F69-9A3E-52FC66DC0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938804"/>
            <a:ext cx="5919292" cy="23047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F2659D-BB1E-45A0-9360-B2EA83B0B4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33"/>
          <a:stretch/>
        </p:blipFill>
        <p:spPr>
          <a:xfrm>
            <a:off x="7172260" y="1639547"/>
            <a:ext cx="4299439" cy="3015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1D12FC-FCAE-4A71-B41C-E962C852EDC1}"/>
              </a:ext>
            </a:extLst>
          </p:cNvPr>
          <p:cNvSpPr txBox="1"/>
          <p:nvPr/>
        </p:nvSpPr>
        <p:spPr>
          <a:xfrm>
            <a:off x="7700596" y="1134228"/>
            <a:ext cx="3516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Species accumulation curve (SAC)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1D588A-43A8-41F9-8793-9DBA5D1326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32"/>
          <a:stretch/>
        </p:blipFill>
        <p:spPr>
          <a:xfrm>
            <a:off x="160593" y="1352360"/>
            <a:ext cx="4376507" cy="29697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D2C313-0296-4E72-B84D-3062D4D391DF}"/>
              </a:ext>
            </a:extLst>
          </p:cNvPr>
          <p:cNvSpPr txBox="1"/>
          <p:nvPr/>
        </p:nvSpPr>
        <p:spPr>
          <a:xfrm>
            <a:off x="325079" y="1088508"/>
            <a:ext cx="4299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Species abundance distribution (SAD)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D536DA-CED7-40EB-9C08-18F67EC93C6F}"/>
              </a:ext>
            </a:extLst>
          </p:cNvPr>
          <p:cNvSpPr txBox="1"/>
          <p:nvPr/>
        </p:nvSpPr>
        <p:spPr>
          <a:xfrm>
            <a:off x="2265028" y="2723021"/>
            <a:ext cx="640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=&gt;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59ADEF-2648-4B25-A2E2-B8EAF1B3C6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6685" y="1671576"/>
            <a:ext cx="2426675" cy="19154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111ACA-000D-4E74-888F-59039D4576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271" y="4502444"/>
            <a:ext cx="3210829" cy="22963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684B00-F9A5-4270-A87E-26E1494E318A}"/>
              </a:ext>
            </a:extLst>
          </p:cNvPr>
          <p:cNvSpPr txBox="1"/>
          <p:nvPr/>
        </p:nvSpPr>
        <p:spPr>
          <a:xfrm>
            <a:off x="1655064" y="4215384"/>
            <a:ext cx="4041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Rank-abundance distribution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F62DB8-2907-4341-A864-826ED7D92088}"/>
              </a:ext>
            </a:extLst>
          </p:cNvPr>
          <p:cNvSpPr txBox="1"/>
          <p:nvPr/>
        </p:nvSpPr>
        <p:spPr>
          <a:xfrm>
            <a:off x="7836408" y="4322087"/>
            <a:ext cx="363529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Total # individuals (n) (over all species)</a:t>
            </a:r>
          </a:p>
        </p:txBody>
      </p:sp>
    </p:spTree>
    <p:extLst>
      <p:ext uri="{BB962C8B-B14F-4D97-AF65-F5344CB8AC3E}">
        <p14:creationId xmlns:p14="http://schemas.microsoft.com/office/powerpoint/2010/main" val="194365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/>
      <p:bldP spid="11" grpId="0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282A7-24B2-453E-BAC4-450B59941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these diversity metrics mean?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DFB95-9C86-4836-9505-B55B1467E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67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Shannon Diversity </a:t>
            </a:r>
          </a:p>
          <a:p>
            <a:r>
              <a:rPr lang="en-US" dirty="0"/>
              <a:t>(sometimes referred to as Shannon-Wiener, or, wrongly, the Shannon-Weaver index):</a:t>
            </a:r>
          </a:p>
          <a:p>
            <a:pPr lvl="1"/>
            <a:r>
              <a:rPr lang="en-US" dirty="0"/>
              <a:t>H</a:t>
            </a:r>
          </a:p>
          <a:p>
            <a:pPr lvl="1"/>
            <a:r>
              <a:rPr lang="en-US" dirty="0"/>
              <a:t>‘Entropy’</a:t>
            </a:r>
          </a:p>
          <a:p>
            <a:pPr lvl="1"/>
            <a:r>
              <a:rPr lang="en-US" dirty="0"/>
              <a:t>Reflects the uncertainty in predicting species’ identity in the sample</a:t>
            </a:r>
          </a:p>
          <a:p>
            <a:pPr lvl="1"/>
            <a:endParaRPr lang="en-US" dirty="0"/>
          </a:p>
          <a:p>
            <a:r>
              <a:rPr lang="en-US" b="1" i="1" dirty="0"/>
              <a:t>H</a:t>
            </a:r>
            <a:r>
              <a:rPr lang="en-US" b="1" dirty="0"/>
              <a:t> = -</a:t>
            </a:r>
            <a:r>
              <a:rPr lang="en-US" b="1" dirty="0" err="1"/>
              <a:t>Σ</a:t>
            </a:r>
            <a:r>
              <a:rPr lang="en-US" b="1" i="1" dirty="0" err="1"/>
              <a:t>p</a:t>
            </a:r>
            <a:r>
              <a:rPr lang="en-US" b="1" baseline="-25000" dirty="0" err="1"/>
              <a:t>i</a:t>
            </a:r>
            <a:r>
              <a:rPr lang="en-US" b="1" dirty="0"/>
              <a:t> * </a:t>
            </a:r>
            <a:r>
              <a:rPr lang="en-US" b="1" i="1" dirty="0"/>
              <a:t>ln(p</a:t>
            </a:r>
            <a:r>
              <a:rPr lang="en-US" b="1" baseline="-25000" dirty="0"/>
              <a:t>i</a:t>
            </a:r>
            <a:r>
              <a:rPr lang="en-US" b="1" dirty="0"/>
              <a:t>)</a:t>
            </a:r>
            <a:endParaRPr lang="en-US" dirty="0"/>
          </a:p>
          <a:p>
            <a:pPr marL="914400" lvl="2" indent="0">
              <a:buNone/>
            </a:pPr>
            <a:r>
              <a:rPr lang="en-US" dirty="0"/>
              <a:t>where:</a:t>
            </a:r>
          </a:p>
          <a:p>
            <a:pPr marL="914400" lvl="2" indent="0">
              <a:buNone/>
            </a:pPr>
            <a:r>
              <a:rPr lang="en-US" b="1" dirty="0"/>
              <a:t>Σ:</a:t>
            </a:r>
            <a:r>
              <a:rPr lang="en-US" dirty="0"/>
              <a:t> A Greek symbol that means “sum”</a:t>
            </a:r>
          </a:p>
          <a:p>
            <a:pPr marL="914400" lvl="2" indent="0">
              <a:buNone/>
            </a:pPr>
            <a:r>
              <a:rPr lang="en-US" b="1" i="1" dirty="0"/>
              <a:t>ln</a:t>
            </a:r>
            <a:r>
              <a:rPr lang="en-US" b="1" dirty="0"/>
              <a:t>:</a:t>
            </a:r>
            <a:r>
              <a:rPr lang="en-US" dirty="0"/>
              <a:t> Natural log</a:t>
            </a:r>
          </a:p>
          <a:p>
            <a:pPr marL="914400" lvl="2" indent="0">
              <a:buNone/>
            </a:pPr>
            <a:r>
              <a:rPr lang="en-US" b="1" i="1" dirty="0"/>
              <a:t>p</a:t>
            </a:r>
            <a:r>
              <a:rPr lang="en-US" b="1" baseline="-25000" dirty="0"/>
              <a:t>i</a:t>
            </a:r>
            <a:r>
              <a:rPr lang="en-US" b="1" dirty="0"/>
              <a:t>:</a:t>
            </a:r>
            <a:r>
              <a:rPr lang="en-US" dirty="0"/>
              <a:t> The proportion of the entire community made up of species </a:t>
            </a:r>
            <a:r>
              <a:rPr lang="en-US" i="1" dirty="0"/>
              <a:t>i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539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282A7-24B2-453E-BAC4-450B59941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these diversity metrics mean?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DFB95-9C86-4836-9505-B55B1467E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677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Simpson Diversity </a:t>
            </a:r>
          </a:p>
          <a:p>
            <a:r>
              <a:rPr lang="en-US" dirty="0"/>
              <a:t>D</a:t>
            </a:r>
          </a:p>
          <a:p>
            <a:r>
              <a:rPr lang="en-US" dirty="0"/>
              <a:t>Reflects the probability that two individuals drawn from a community belong to the same species (or to different species 1-D)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ECE86E-9BD2-47FC-A894-B373E9878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259515"/>
            <a:ext cx="1767840" cy="114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904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6827A-5061-45D7-AD46-CF2713EFF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 The individual based accumulation curve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73D38A-3ECE-4A17-AA48-3198DA3AA82E}"/>
              </a:ext>
            </a:extLst>
          </p:cNvPr>
          <p:cNvSpPr txBox="1"/>
          <p:nvPr/>
        </p:nvSpPr>
        <p:spPr>
          <a:xfrm>
            <a:off x="2982468" y="1915912"/>
            <a:ext cx="101498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Species richness (S)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5D328E-8B5E-44FA-9C18-4816E409B1C3}"/>
              </a:ext>
            </a:extLst>
          </p:cNvPr>
          <p:cNvSpPr txBox="1"/>
          <p:nvPr/>
        </p:nvSpPr>
        <p:spPr>
          <a:xfrm>
            <a:off x="5946646" y="2054791"/>
            <a:ext cx="201421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Expected richness (asymptote)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BAE2C-52A0-49CB-8D6E-887478D428F6}"/>
              </a:ext>
            </a:extLst>
          </p:cNvPr>
          <p:cNvSpPr txBox="1"/>
          <p:nvPr/>
        </p:nvSpPr>
        <p:spPr>
          <a:xfrm>
            <a:off x="1594960" y="5008340"/>
            <a:ext cx="302580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1-Simpson diversity</a:t>
            </a:r>
            <a:br>
              <a:rPr lang="en-US" sz="1200" dirty="0"/>
            </a:br>
            <a:r>
              <a:rPr lang="en-US" sz="1200" dirty="0"/>
              <a:t>(Prob interspecific encounter)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079A53-17F1-4678-95CB-59BAE843852D}"/>
              </a:ext>
            </a:extLst>
          </p:cNvPr>
          <p:cNvSpPr txBox="1"/>
          <p:nvPr/>
        </p:nvSpPr>
        <p:spPr>
          <a:xfrm>
            <a:off x="976693" y="2844051"/>
            <a:ext cx="14281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Rarefied richness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591DCA-6E38-4A2F-8264-DC3F91E54B87}"/>
              </a:ext>
            </a:extLst>
          </p:cNvPr>
          <p:cNvCxnSpPr/>
          <p:nvPr/>
        </p:nvCxnSpPr>
        <p:spPr>
          <a:xfrm>
            <a:off x="1033272" y="2295144"/>
            <a:ext cx="0" cy="323755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05E24A-8B34-4B04-A12F-B70773A34864}"/>
              </a:ext>
            </a:extLst>
          </p:cNvPr>
          <p:cNvCxnSpPr/>
          <p:nvPr/>
        </p:nvCxnSpPr>
        <p:spPr>
          <a:xfrm>
            <a:off x="1033272" y="5550408"/>
            <a:ext cx="37581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68CCD68-F854-4F0D-AEE0-9F86AC86C802}"/>
              </a:ext>
            </a:extLst>
          </p:cNvPr>
          <p:cNvSpPr/>
          <p:nvPr/>
        </p:nvSpPr>
        <p:spPr>
          <a:xfrm>
            <a:off x="1051560" y="2660904"/>
            <a:ext cx="2862072" cy="2889504"/>
          </a:xfrm>
          <a:custGeom>
            <a:avLst/>
            <a:gdLst>
              <a:gd name="connsiteX0" fmla="*/ 0 w 2862072"/>
              <a:gd name="connsiteY0" fmla="*/ 2889504 h 2889504"/>
              <a:gd name="connsiteX1" fmla="*/ 621792 w 2862072"/>
              <a:gd name="connsiteY1" fmla="*/ 1389888 h 2889504"/>
              <a:gd name="connsiteX2" fmla="*/ 1499616 w 2862072"/>
              <a:gd name="connsiteY2" fmla="*/ 530352 h 2889504"/>
              <a:gd name="connsiteX3" fmla="*/ 2862072 w 2862072"/>
              <a:gd name="connsiteY3" fmla="*/ 0 h 2889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2072" h="2889504">
                <a:moveTo>
                  <a:pt x="0" y="2889504"/>
                </a:moveTo>
                <a:cubicBezTo>
                  <a:pt x="185928" y="2336292"/>
                  <a:pt x="371856" y="1783080"/>
                  <a:pt x="621792" y="1389888"/>
                </a:cubicBezTo>
                <a:cubicBezTo>
                  <a:pt x="871728" y="996696"/>
                  <a:pt x="1126236" y="762000"/>
                  <a:pt x="1499616" y="530352"/>
                </a:cubicBezTo>
                <a:cubicBezTo>
                  <a:pt x="1872996" y="298704"/>
                  <a:pt x="2367534" y="149352"/>
                  <a:pt x="286207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5463886-F0EC-4E7A-9574-06798ED561D9}"/>
              </a:ext>
            </a:extLst>
          </p:cNvPr>
          <p:cNvSpPr/>
          <p:nvPr/>
        </p:nvSpPr>
        <p:spPr>
          <a:xfrm>
            <a:off x="1069848" y="4087368"/>
            <a:ext cx="2212848" cy="1453896"/>
          </a:xfrm>
          <a:custGeom>
            <a:avLst/>
            <a:gdLst>
              <a:gd name="connsiteX0" fmla="*/ 0 w 2212848"/>
              <a:gd name="connsiteY0" fmla="*/ 1453896 h 1453896"/>
              <a:gd name="connsiteX1" fmla="*/ 768096 w 2212848"/>
              <a:gd name="connsiteY1" fmla="*/ 694944 h 1453896"/>
              <a:gd name="connsiteX2" fmla="*/ 1609344 w 2212848"/>
              <a:gd name="connsiteY2" fmla="*/ 182880 h 1453896"/>
              <a:gd name="connsiteX3" fmla="*/ 2212848 w 2212848"/>
              <a:gd name="connsiteY3" fmla="*/ 0 h 1453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12848" h="1453896">
                <a:moveTo>
                  <a:pt x="0" y="1453896"/>
                </a:moveTo>
                <a:cubicBezTo>
                  <a:pt x="249936" y="1180338"/>
                  <a:pt x="499872" y="906780"/>
                  <a:pt x="768096" y="694944"/>
                </a:cubicBezTo>
                <a:cubicBezTo>
                  <a:pt x="1036320" y="483108"/>
                  <a:pt x="1368552" y="298704"/>
                  <a:pt x="1609344" y="182880"/>
                </a:cubicBezTo>
                <a:cubicBezTo>
                  <a:pt x="1850136" y="67056"/>
                  <a:pt x="2031492" y="33528"/>
                  <a:pt x="2212848" y="0"/>
                </a:cubicBezTo>
              </a:path>
            </a:pathLst>
          </a:cu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E82B65A-2594-40A0-93B3-F349374163EB}"/>
              </a:ext>
            </a:extLst>
          </p:cNvPr>
          <p:cNvSpPr/>
          <p:nvPr/>
        </p:nvSpPr>
        <p:spPr>
          <a:xfrm>
            <a:off x="3916680" y="2377957"/>
            <a:ext cx="2014220" cy="283455"/>
          </a:xfrm>
          <a:custGeom>
            <a:avLst/>
            <a:gdLst>
              <a:gd name="connsiteX0" fmla="*/ 0 w 2014220"/>
              <a:gd name="connsiteY0" fmla="*/ 283455 h 283455"/>
              <a:gd name="connsiteX1" fmla="*/ 789940 w 2014220"/>
              <a:gd name="connsiteY1" fmla="*/ 87875 h 283455"/>
              <a:gd name="connsiteX2" fmla="*/ 1587500 w 2014220"/>
              <a:gd name="connsiteY2" fmla="*/ 11675 h 283455"/>
              <a:gd name="connsiteX3" fmla="*/ 2014220 w 2014220"/>
              <a:gd name="connsiteY3" fmla="*/ 1515 h 28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4220" h="283455">
                <a:moveTo>
                  <a:pt x="0" y="283455"/>
                </a:moveTo>
                <a:cubicBezTo>
                  <a:pt x="262678" y="208313"/>
                  <a:pt x="525357" y="133172"/>
                  <a:pt x="789940" y="87875"/>
                </a:cubicBezTo>
                <a:cubicBezTo>
                  <a:pt x="1054523" y="42578"/>
                  <a:pt x="1383453" y="26068"/>
                  <a:pt x="1587500" y="11675"/>
                </a:cubicBezTo>
                <a:cubicBezTo>
                  <a:pt x="1791547" y="-2718"/>
                  <a:pt x="1902883" y="-602"/>
                  <a:pt x="2014220" y="1515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7D4A1CE-0FC8-4A13-A397-8A9D52296822}"/>
              </a:ext>
            </a:extLst>
          </p:cNvPr>
          <p:cNvCxnSpPr>
            <a:stCxn id="15" idx="3"/>
          </p:cNvCxnSpPr>
          <p:nvPr/>
        </p:nvCxnSpPr>
        <p:spPr>
          <a:xfrm flipH="1" flipV="1">
            <a:off x="3790759" y="2505848"/>
            <a:ext cx="122873" cy="1550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C5EE75-6F4B-482A-A467-7412229448E1}"/>
              </a:ext>
            </a:extLst>
          </p:cNvPr>
          <p:cNvCxnSpPr>
            <a:cxnSpLocks/>
          </p:cNvCxnSpPr>
          <p:nvPr/>
        </p:nvCxnSpPr>
        <p:spPr>
          <a:xfrm flipV="1">
            <a:off x="3282696" y="2866263"/>
            <a:ext cx="0" cy="268414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4018DE7-3761-40F8-980D-96A024CAA33E}"/>
              </a:ext>
            </a:extLst>
          </p:cNvPr>
          <p:cNvCxnSpPr>
            <a:cxnSpLocks/>
          </p:cNvCxnSpPr>
          <p:nvPr/>
        </p:nvCxnSpPr>
        <p:spPr>
          <a:xfrm>
            <a:off x="1019175" y="2866263"/>
            <a:ext cx="2263521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BEE9875-7911-4F98-803F-8BD0C63390BE}"/>
              </a:ext>
            </a:extLst>
          </p:cNvPr>
          <p:cNvCxnSpPr>
            <a:cxnSpLocks/>
          </p:cNvCxnSpPr>
          <p:nvPr/>
        </p:nvCxnSpPr>
        <p:spPr>
          <a:xfrm flipV="1">
            <a:off x="3899916" y="2660904"/>
            <a:ext cx="0" cy="288036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22DAB0-4C61-457A-88B3-FAB2734BBA1D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1196310" y="5239173"/>
            <a:ext cx="398650" cy="693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BCA3EB7-01D0-45C6-866F-679DD1486058}"/>
              </a:ext>
            </a:extLst>
          </p:cNvPr>
          <p:cNvSpPr txBox="1"/>
          <p:nvPr/>
        </p:nvSpPr>
        <p:spPr>
          <a:xfrm>
            <a:off x="1661160" y="5563231"/>
            <a:ext cx="2720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Number of individuals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A6E3EE-6701-4D87-B680-D95EA5DB3F5C}"/>
              </a:ext>
            </a:extLst>
          </p:cNvPr>
          <p:cNvSpPr txBox="1"/>
          <p:nvPr/>
        </p:nvSpPr>
        <p:spPr>
          <a:xfrm rot="16200000">
            <a:off x="-155470" y="3558554"/>
            <a:ext cx="19381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Number of species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5337655-6AE1-4ABD-8FD8-C0EA25DE9A1E}"/>
              </a:ext>
            </a:extLst>
          </p:cNvPr>
          <p:cNvCxnSpPr>
            <a:cxnSpLocks/>
          </p:cNvCxnSpPr>
          <p:nvPr/>
        </p:nvCxnSpPr>
        <p:spPr>
          <a:xfrm>
            <a:off x="1033272" y="2660904"/>
            <a:ext cx="288036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27A05D4-D9C8-4F89-8548-F07427185891}"/>
              </a:ext>
            </a:extLst>
          </p:cNvPr>
          <p:cNvCxnSpPr/>
          <p:nvPr/>
        </p:nvCxnSpPr>
        <p:spPr>
          <a:xfrm>
            <a:off x="1033273" y="2295145"/>
            <a:ext cx="0" cy="323755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AC834BF-7CA2-4137-A502-C55487D2D1E0}"/>
              </a:ext>
            </a:extLst>
          </p:cNvPr>
          <p:cNvSpPr txBox="1"/>
          <p:nvPr/>
        </p:nvSpPr>
        <p:spPr>
          <a:xfrm rot="16200000">
            <a:off x="-155469" y="3558555"/>
            <a:ext cx="19381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Number of species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9DA3917-8246-4E47-9F09-750B31566198}"/>
              </a:ext>
            </a:extLst>
          </p:cNvPr>
          <p:cNvCxnSpPr/>
          <p:nvPr/>
        </p:nvCxnSpPr>
        <p:spPr>
          <a:xfrm>
            <a:off x="1033273" y="5550409"/>
            <a:ext cx="37581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1E0F8E1-6E56-4A04-81A1-AF10A5D34DB8}"/>
              </a:ext>
            </a:extLst>
          </p:cNvPr>
          <p:cNvCxnSpPr/>
          <p:nvPr/>
        </p:nvCxnSpPr>
        <p:spPr>
          <a:xfrm>
            <a:off x="1033274" y="2295146"/>
            <a:ext cx="0" cy="323755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C17C06B-36AE-4199-A1F2-CB50B2CB8050}"/>
              </a:ext>
            </a:extLst>
          </p:cNvPr>
          <p:cNvSpPr txBox="1"/>
          <p:nvPr/>
        </p:nvSpPr>
        <p:spPr>
          <a:xfrm rot="16200000">
            <a:off x="-155468" y="3558556"/>
            <a:ext cx="19381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Number of species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08C990D-24F1-4287-B6AF-071588DC3E1C}"/>
              </a:ext>
            </a:extLst>
          </p:cNvPr>
          <p:cNvSpPr txBox="1"/>
          <p:nvPr/>
        </p:nvSpPr>
        <p:spPr>
          <a:xfrm>
            <a:off x="3943858" y="3173833"/>
            <a:ext cx="131089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Number of individuals (N)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58C1383-2B38-441E-8888-AF170F76789B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913632" y="2660904"/>
            <a:ext cx="0" cy="142646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F8F7D22-E83A-4948-AAC4-749C0E76A1C4}"/>
              </a:ext>
            </a:extLst>
          </p:cNvPr>
          <p:cNvCxnSpPr>
            <a:cxnSpLocks/>
          </p:cNvCxnSpPr>
          <p:nvPr/>
        </p:nvCxnSpPr>
        <p:spPr>
          <a:xfrm>
            <a:off x="3283395" y="4087368"/>
            <a:ext cx="63023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666EDCC-2B13-470F-814F-DDA80BA38ADB}"/>
              </a:ext>
            </a:extLst>
          </p:cNvPr>
          <p:cNvCxnSpPr>
            <a:cxnSpLocks/>
          </p:cNvCxnSpPr>
          <p:nvPr/>
        </p:nvCxnSpPr>
        <p:spPr>
          <a:xfrm>
            <a:off x="1123219" y="5263896"/>
            <a:ext cx="126461" cy="118872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E4D8109-733F-41A6-806E-E7270E609437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3282696" y="2866264"/>
            <a:ext cx="0" cy="122110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AF67F18-0B85-4DED-9AF7-67C9C5C0AE39}"/>
              </a:ext>
            </a:extLst>
          </p:cNvPr>
          <p:cNvCxnSpPr/>
          <p:nvPr/>
        </p:nvCxnSpPr>
        <p:spPr>
          <a:xfrm flipV="1">
            <a:off x="3982085" y="2371629"/>
            <a:ext cx="1234440" cy="23241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6723DF8-E2DF-4CE4-9EE4-85FFC4F7BD76}"/>
              </a:ext>
            </a:extLst>
          </p:cNvPr>
          <p:cNvCxnSpPr/>
          <p:nvPr/>
        </p:nvCxnSpPr>
        <p:spPr>
          <a:xfrm flipV="1">
            <a:off x="2447542" y="4013357"/>
            <a:ext cx="1234440" cy="23241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A604A99-6561-4DCE-B988-4B191FFD101B}"/>
              </a:ext>
            </a:extLst>
          </p:cNvPr>
          <p:cNvCxnSpPr>
            <a:cxnSpLocks/>
          </p:cNvCxnSpPr>
          <p:nvPr/>
        </p:nvCxnSpPr>
        <p:spPr>
          <a:xfrm>
            <a:off x="1019175" y="2471136"/>
            <a:ext cx="3646551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50FD953-EBE7-4778-89CA-DD6C891416CE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1046988" y="4087368"/>
            <a:ext cx="223570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E3B31BB7-B0F8-4BD1-B293-14FFB6B7FC2A}"/>
              </a:ext>
            </a:extLst>
          </p:cNvPr>
          <p:cNvSpPr txBox="1"/>
          <p:nvPr/>
        </p:nvSpPr>
        <p:spPr>
          <a:xfrm>
            <a:off x="675123" y="1958340"/>
            <a:ext cx="1915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‘coverage’ based richness</a:t>
            </a:r>
          </a:p>
          <a:p>
            <a:r>
              <a:rPr lang="en-US" sz="1200" dirty="0"/>
              <a:t>e.g. 80%</a:t>
            </a: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8BAA5410-9DA9-42E8-AA59-4CF7246D09A1}"/>
              </a:ext>
            </a:extLst>
          </p:cNvPr>
          <p:cNvSpPr/>
          <p:nvPr/>
        </p:nvSpPr>
        <p:spPr>
          <a:xfrm>
            <a:off x="1051562" y="3357186"/>
            <a:ext cx="1234436" cy="2162618"/>
          </a:xfrm>
          <a:custGeom>
            <a:avLst/>
            <a:gdLst>
              <a:gd name="connsiteX0" fmla="*/ 0 w 2212848"/>
              <a:gd name="connsiteY0" fmla="*/ 1453896 h 1453896"/>
              <a:gd name="connsiteX1" fmla="*/ 768096 w 2212848"/>
              <a:gd name="connsiteY1" fmla="*/ 694944 h 1453896"/>
              <a:gd name="connsiteX2" fmla="*/ 1609344 w 2212848"/>
              <a:gd name="connsiteY2" fmla="*/ 182880 h 1453896"/>
              <a:gd name="connsiteX3" fmla="*/ 2212848 w 2212848"/>
              <a:gd name="connsiteY3" fmla="*/ 0 h 1453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12848" h="1453896">
                <a:moveTo>
                  <a:pt x="0" y="1453896"/>
                </a:moveTo>
                <a:cubicBezTo>
                  <a:pt x="249936" y="1180338"/>
                  <a:pt x="499872" y="906780"/>
                  <a:pt x="768096" y="694944"/>
                </a:cubicBezTo>
                <a:cubicBezTo>
                  <a:pt x="1036320" y="483108"/>
                  <a:pt x="1368552" y="298704"/>
                  <a:pt x="1609344" y="182880"/>
                </a:cubicBezTo>
                <a:cubicBezTo>
                  <a:pt x="1850136" y="67056"/>
                  <a:pt x="2031492" y="33528"/>
                  <a:pt x="2212848" y="0"/>
                </a:cubicBezTo>
              </a:path>
            </a:pathLst>
          </a:cu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52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9" grpId="0" animBg="1"/>
      <p:bldP spid="10" grpId="0" animBg="1"/>
      <p:bldP spid="10" grpId="1" animBg="1"/>
      <p:bldP spid="15" grpId="0" animBg="1"/>
      <p:bldP spid="16" grpId="0" animBg="1"/>
      <p:bldP spid="17" grpId="0" animBg="1"/>
      <p:bldP spid="48" grpId="0" animBg="1"/>
      <p:bldP spid="48" grpId="1" animBg="1"/>
      <p:bldP spid="73" grpId="0"/>
      <p:bldP spid="74" grpId="0" animBg="1"/>
      <p:bldP spid="74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B2CC4-2D0B-4066-99E5-318103174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9EA63-A128-4F08-A4F5-45ECB1166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1741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At the end of today you will have: </a:t>
            </a:r>
          </a:p>
          <a:p>
            <a:pPr lvl="1"/>
            <a:r>
              <a:rPr lang="en-US" dirty="0"/>
              <a:t>Learned how to describe different facets of biodiversity</a:t>
            </a:r>
          </a:p>
          <a:p>
            <a:pPr lvl="1"/>
            <a:r>
              <a:rPr lang="en-US" dirty="0"/>
              <a:t>Learned how to calculate and interpret these metrics</a:t>
            </a:r>
          </a:p>
        </p:txBody>
      </p:sp>
    </p:spTree>
    <p:extLst>
      <p:ext uri="{BB962C8B-B14F-4D97-AF65-F5344CB8AC3E}">
        <p14:creationId xmlns:p14="http://schemas.microsoft.com/office/powerpoint/2010/main" val="11321116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0F2A9-AED8-4445-96B5-330BD76F8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together: The individual based accumulation curve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5D0D9E-8CE0-401C-96AC-39DEFF38745D}"/>
              </a:ext>
            </a:extLst>
          </p:cNvPr>
          <p:cNvSpPr txBox="1"/>
          <p:nvPr/>
        </p:nvSpPr>
        <p:spPr>
          <a:xfrm>
            <a:off x="2982468" y="1915912"/>
            <a:ext cx="101498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Species richness (S)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736169-1246-40E8-9774-AFA7885D30E0}"/>
              </a:ext>
            </a:extLst>
          </p:cNvPr>
          <p:cNvSpPr txBox="1"/>
          <p:nvPr/>
        </p:nvSpPr>
        <p:spPr>
          <a:xfrm>
            <a:off x="5946646" y="2054791"/>
            <a:ext cx="201421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Expected richness (asymptote)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783FC2-79A8-4B36-971A-A8E73E8EB177}"/>
              </a:ext>
            </a:extLst>
          </p:cNvPr>
          <p:cNvSpPr txBox="1"/>
          <p:nvPr/>
        </p:nvSpPr>
        <p:spPr>
          <a:xfrm>
            <a:off x="1594960" y="5008340"/>
            <a:ext cx="302580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1-Simpson diversity</a:t>
            </a:r>
            <a:br>
              <a:rPr lang="en-US" sz="1200" dirty="0"/>
            </a:br>
            <a:r>
              <a:rPr lang="en-US" sz="1200" dirty="0"/>
              <a:t>(Prob interspecific encounter)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D94EDC-B324-416D-8447-8CFB873B0522}"/>
              </a:ext>
            </a:extLst>
          </p:cNvPr>
          <p:cNvSpPr txBox="1"/>
          <p:nvPr/>
        </p:nvSpPr>
        <p:spPr>
          <a:xfrm>
            <a:off x="976693" y="2844051"/>
            <a:ext cx="14281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Rarefied richness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B7B794-58E7-485E-95CE-63793A18FF88}"/>
              </a:ext>
            </a:extLst>
          </p:cNvPr>
          <p:cNvCxnSpPr/>
          <p:nvPr/>
        </p:nvCxnSpPr>
        <p:spPr>
          <a:xfrm>
            <a:off x="1033272" y="2295144"/>
            <a:ext cx="0" cy="323755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EC06CA-D4E7-4C2C-9318-B7361417D461}"/>
              </a:ext>
            </a:extLst>
          </p:cNvPr>
          <p:cNvCxnSpPr/>
          <p:nvPr/>
        </p:nvCxnSpPr>
        <p:spPr>
          <a:xfrm>
            <a:off x="1033272" y="5550408"/>
            <a:ext cx="37581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6FABE9F-241F-4493-89C3-1114CE8FE396}"/>
              </a:ext>
            </a:extLst>
          </p:cNvPr>
          <p:cNvSpPr/>
          <p:nvPr/>
        </p:nvSpPr>
        <p:spPr>
          <a:xfrm>
            <a:off x="1051560" y="2660904"/>
            <a:ext cx="2862072" cy="2889504"/>
          </a:xfrm>
          <a:custGeom>
            <a:avLst/>
            <a:gdLst>
              <a:gd name="connsiteX0" fmla="*/ 0 w 2862072"/>
              <a:gd name="connsiteY0" fmla="*/ 2889504 h 2889504"/>
              <a:gd name="connsiteX1" fmla="*/ 621792 w 2862072"/>
              <a:gd name="connsiteY1" fmla="*/ 1389888 h 2889504"/>
              <a:gd name="connsiteX2" fmla="*/ 1499616 w 2862072"/>
              <a:gd name="connsiteY2" fmla="*/ 530352 h 2889504"/>
              <a:gd name="connsiteX3" fmla="*/ 2862072 w 2862072"/>
              <a:gd name="connsiteY3" fmla="*/ 0 h 2889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2072" h="2889504">
                <a:moveTo>
                  <a:pt x="0" y="2889504"/>
                </a:moveTo>
                <a:cubicBezTo>
                  <a:pt x="185928" y="2336292"/>
                  <a:pt x="371856" y="1783080"/>
                  <a:pt x="621792" y="1389888"/>
                </a:cubicBezTo>
                <a:cubicBezTo>
                  <a:pt x="871728" y="996696"/>
                  <a:pt x="1126236" y="762000"/>
                  <a:pt x="1499616" y="530352"/>
                </a:cubicBezTo>
                <a:cubicBezTo>
                  <a:pt x="1872996" y="298704"/>
                  <a:pt x="2367534" y="149352"/>
                  <a:pt x="286207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DF08FD5-D429-4C70-9225-68021CD6B172}"/>
              </a:ext>
            </a:extLst>
          </p:cNvPr>
          <p:cNvSpPr/>
          <p:nvPr/>
        </p:nvSpPr>
        <p:spPr>
          <a:xfrm>
            <a:off x="1069848" y="4087368"/>
            <a:ext cx="2212848" cy="1453896"/>
          </a:xfrm>
          <a:custGeom>
            <a:avLst/>
            <a:gdLst>
              <a:gd name="connsiteX0" fmla="*/ 0 w 2212848"/>
              <a:gd name="connsiteY0" fmla="*/ 1453896 h 1453896"/>
              <a:gd name="connsiteX1" fmla="*/ 768096 w 2212848"/>
              <a:gd name="connsiteY1" fmla="*/ 694944 h 1453896"/>
              <a:gd name="connsiteX2" fmla="*/ 1609344 w 2212848"/>
              <a:gd name="connsiteY2" fmla="*/ 182880 h 1453896"/>
              <a:gd name="connsiteX3" fmla="*/ 2212848 w 2212848"/>
              <a:gd name="connsiteY3" fmla="*/ 0 h 1453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12848" h="1453896">
                <a:moveTo>
                  <a:pt x="0" y="1453896"/>
                </a:moveTo>
                <a:cubicBezTo>
                  <a:pt x="249936" y="1180338"/>
                  <a:pt x="499872" y="906780"/>
                  <a:pt x="768096" y="694944"/>
                </a:cubicBezTo>
                <a:cubicBezTo>
                  <a:pt x="1036320" y="483108"/>
                  <a:pt x="1368552" y="298704"/>
                  <a:pt x="1609344" y="182880"/>
                </a:cubicBezTo>
                <a:cubicBezTo>
                  <a:pt x="1850136" y="67056"/>
                  <a:pt x="2031492" y="33528"/>
                  <a:pt x="2212848" y="0"/>
                </a:cubicBezTo>
              </a:path>
            </a:pathLst>
          </a:cu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999765-D4CA-4799-B7F8-BF3525F33519}"/>
              </a:ext>
            </a:extLst>
          </p:cNvPr>
          <p:cNvSpPr/>
          <p:nvPr/>
        </p:nvSpPr>
        <p:spPr>
          <a:xfrm>
            <a:off x="3916680" y="2377957"/>
            <a:ext cx="2014220" cy="283455"/>
          </a:xfrm>
          <a:custGeom>
            <a:avLst/>
            <a:gdLst>
              <a:gd name="connsiteX0" fmla="*/ 0 w 2014220"/>
              <a:gd name="connsiteY0" fmla="*/ 283455 h 283455"/>
              <a:gd name="connsiteX1" fmla="*/ 789940 w 2014220"/>
              <a:gd name="connsiteY1" fmla="*/ 87875 h 283455"/>
              <a:gd name="connsiteX2" fmla="*/ 1587500 w 2014220"/>
              <a:gd name="connsiteY2" fmla="*/ 11675 h 283455"/>
              <a:gd name="connsiteX3" fmla="*/ 2014220 w 2014220"/>
              <a:gd name="connsiteY3" fmla="*/ 1515 h 28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4220" h="283455">
                <a:moveTo>
                  <a:pt x="0" y="283455"/>
                </a:moveTo>
                <a:cubicBezTo>
                  <a:pt x="262678" y="208313"/>
                  <a:pt x="525357" y="133172"/>
                  <a:pt x="789940" y="87875"/>
                </a:cubicBezTo>
                <a:cubicBezTo>
                  <a:pt x="1054523" y="42578"/>
                  <a:pt x="1383453" y="26068"/>
                  <a:pt x="1587500" y="11675"/>
                </a:cubicBezTo>
                <a:cubicBezTo>
                  <a:pt x="1791547" y="-2718"/>
                  <a:pt x="1902883" y="-602"/>
                  <a:pt x="2014220" y="1515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F56EDD-E4F6-4DE7-AB21-2D843309413B}"/>
              </a:ext>
            </a:extLst>
          </p:cNvPr>
          <p:cNvCxnSpPr>
            <a:stCxn id="10" idx="3"/>
          </p:cNvCxnSpPr>
          <p:nvPr/>
        </p:nvCxnSpPr>
        <p:spPr>
          <a:xfrm flipH="1" flipV="1">
            <a:off x="3790759" y="2505848"/>
            <a:ext cx="122873" cy="1550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1F596A-C1B3-4195-987B-91972C2E4FBD}"/>
              </a:ext>
            </a:extLst>
          </p:cNvPr>
          <p:cNvCxnSpPr>
            <a:cxnSpLocks/>
          </p:cNvCxnSpPr>
          <p:nvPr/>
        </p:nvCxnSpPr>
        <p:spPr>
          <a:xfrm flipV="1">
            <a:off x="3282696" y="2866263"/>
            <a:ext cx="0" cy="268414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E18C080-EB8F-4B16-81EA-925B92924D61}"/>
              </a:ext>
            </a:extLst>
          </p:cNvPr>
          <p:cNvCxnSpPr>
            <a:cxnSpLocks/>
          </p:cNvCxnSpPr>
          <p:nvPr/>
        </p:nvCxnSpPr>
        <p:spPr>
          <a:xfrm>
            <a:off x="1019175" y="2866263"/>
            <a:ext cx="2263521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A3B6DC3-DF43-4ECB-8499-D5AE47B34568}"/>
              </a:ext>
            </a:extLst>
          </p:cNvPr>
          <p:cNvCxnSpPr>
            <a:cxnSpLocks/>
          </p:cNvCxnSpPr>
          <p:nvPr/>
        </p:nvCxnSpPr>
        <p:spPr>
          <a:xfrm flipV="1">
            <a:off x="3899916" y="2660904"/>
            <a:ext cx="0" cy="288036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FFCDE5-4FB6-49B9-BE4F-11229856782B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1196310" y="5239173"/>
            <a:ext cx="398650" cy="693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50B4A0-BDCC-4F10-8BB6-132BC8FE1EA7}"/>
              </a:ext>
            </a:extLst>
          </p:cNvPr>
          <p:cNvSpPr txBox="1"/>
          <p:nvPr/>
        </p:nvSpPr>
        <p:spPr>
          <a:xfrm>
            <a:off x="1661160" y="5563231"/>
            <a:ext cx="2720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Number of individuals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241786-4C79-4DB9-89A7-4E85879C0F57}"/>
              </a:ext>
            </a:extLst>
          </p:cNvPr>
          <p:cNvSpPr txBox="1"/>
          <p:nvPr/>
        </p:nvSpPr>
        <p:spPr>
          <a:xfrm rot="16200000">
            <a:off x="-155470" y="3558554"/>
            <a:ext cx="19381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Number of species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0A744D-4C89-4C63-A4A1-658BEE39FA86}"/>
              </a:ext>
            </a:extLst>
          </p:cNvPr>
          <p:cNvCxnSpPr>
            <a:cxnSpLocks/>
          </p:cNvCxnSpPr>
          <p:nvPr/>
        </p:nvCxnSpPr>
        <p:spPr>
          <a:xfrm>
            <a:off x="1033272" y="2660904"/>
            <a:ext cx="288036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4B36D7E-B90B-41BF-8CDB-E780C40584FE}"/>
              </a:ext>
            </a:extLst>
          </p:cNvPr>
          <p:cNvCxnSpPr/>
          <p:nvPr/>
        </p:nvCxnSpPr>
        <p:spPr>
          <a:xfrm>
            <a:off x="1033273" y="2295145"/>
            <a:ext cx="0" cy="323755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67D30FC-7C71-4126-A6F2-C0A517FCAF8A}"/>
              </a:ext>
            </a:extLst>
          </p:cNvPr>
          <p:cNvSpPr txBox="1"/>
          <p:nvPr/>
        </p:nvSpPr>
        <p:spPr>
          <a:xfrm rot="16200000">
            <a:off x="-155469" y="3558555"/>
            <a:ext cx="19381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Number of species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C04A743-C6A8-472E-8DD4-F17121A37FFA}"/>
              </a:ext>
            </a:extLst>
          </p:cNvPr>
          <p:cNvCxnSpPr/>
          <p:nvPr/>
        </p:nvCxnSpPr>
        <p:spPr>
          <a:xfrm>
            <a:off x="1033273" y="5550409"/>
            <a:ext cx="37581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6A9CB84-909C-492C-9A32-137595557084}"/>
              </a:ext>
            </a:extLst>
          </p:cNvPr>
          <p:cNvCxnSpPr/>
          <p:nvPr/>
        </p:nvCxnSpPr>
        <p:spPr>
          <a:xfrm>
            <a:off x="1033274" y="2295146"/>
            <a:ext cx="0" cy="323755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996C053-375C-4973-A80B-2FECB8BCDF7C}"/>
              </a:ext>
            </a:extLst>
          </p:cNvPr>
          <p:cNvSpPr txBox="1"/>
          <p:nvPr/>
        </p:nvSpPr>
        <p:spPr>
          <a:xfrm rot="16200000">
            <a:off x="-155468" y="3558556"/>
            <a:ext cx="19381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Number of species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C5B7F9-74DE-4D32-A12A-89ACF125CBF7}"/>
              </a:ext>
            </a:extLst>
          </p:cNvPr>
          <p:cNvSpPr txBox="1"/>
          <p:nvPr/>
        </p:nvSpPr>
        <p:spPr>
          <a:xfrm>
            <a:off x="3943858" y="3173833"/>
            <a:ext cx="131089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Number of individuals (N)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E053E1D-01C8-4512-9080-B3953C033707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913632" y="2660904"/>
            <a:ext cx="0" cy="142646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7B8A1E6-4C60-4F9E-8E9B-54928431691E}"/>
              </a:ext>
            </a:extLst>
          </p:cNvPr>
          <p:cNvCxnSpPr>
            <a:cxnSpLocks/>
          </p:cNvCxnSpPr>
          <p:nvPr/>
        </p:nvCxnSpPr>
        <p:spPr>
          <a:xfrm>
            <a:off x="3283395" y="4087368"/>
            <a:ext cx="630237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BA4B367-7AF0-4AEF-84E6-D168605F7460}"/>
              </a:ext>
            </a:extLst>
          </p:cNvPr>
          <p:cNvCxnSpPr>
            <a:cxnSpLocks/>
          </p:cNvCxnSpPr>
          <p:nvPr/>
        </p:nvCxnSpPr>
        <p:spPr>
          <a:xfrm>
            <a:off x="1123219" y="5263896"/>
            <a:ext cx="126461" cy="118872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7B7EF61-FB20-4B3E-83FB-9D369BB7A587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3282696" y="2866264"/>
            <a:ext cx="0" cy="122110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614BF38-F794-4C9C-A144-1A39FA889FED}"/>
              </a:ext>
            </a:extLst>
          </p:cNvPr>
          <p:cNvCxnSpPr/>
          <p:nvPr/>
        </p:nvCxnSpPr>
        <p:spPr>
          <a:xfrm flipV="1">
            <a:off x="3982085" y="2371629"/>
            <a:ext cx="1234440" cy="23241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09EE906-B897-458A-B562-536052EBCD18}"/>
              </a:ext>
            </a:extLst>
          </p:cNvPr>
          <p:cNvCxnSpPr/>
          <p:nvPr/>
        </p:nvCxnSpPr>
        <p:spPr>
          <a:xfrm flipV="1">
            <a:off x="2447542" y="4013357"/>
            <a:ext cx="1234440" cy="23241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93E7185-414A-4975-BC74-740DB47755CE}"/>
              </a:ext>
            </a:extLst>
          </p:cNvPr>
          <p:cNvCxnSpPr>
            <a:cxnSpLocks/>
          </p:cNvCxnSpPr>
          <p:nvPr/>
        </p:nvCxnSpPr>
        <p:spPr>
          <a:xfrm>
            <a:off x="1019175" y="2471136"/>
            <a:ext cx="3646551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E68CD55-17AC-4F17-8D68-5332E2521982}"/>
              </a:ext>
            </a:extLst>
          </p:cNvPr>
          <p:cNvCxnSpPr>
            <a:cxnSpLocks/>
            <a:endCxn id="11" idx="3"/>
          </p:cNvCxnSpPr>
          <p:nvPr/>
        </p:nvCxnSpPr>
        <p:spPr>
          <a:xfrm>
            <a:off x="1046988" y="4087368"/>
            <a:ext cx="223570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7EC5A36-7145-455D-9716-1E4B5913A07C}"/>
              </a:ext>
            </a:extLst>
          </p:cNvPr>
          <p:cNvSpPr txBox="1"/>
          <p:nvPr/>
        </p:nvSpPr>
        <p:spPr>
          <a:xfrm>
            <a:off x="675123" y="1958340"/>
            <a:ext cx="1915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‘coverage’ based richness</a:t>
            </a:r>
          </a:p>
          <a:p>
            <a:r>
              <a:rPr lang="en-US" sz="1200" dirty="0"/>
              <a:t>e.g. 80%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E00CCB2E-6A14-4FE7-9470-8A19D8F5E233}"/>
              </a:ext>
            </a:extLst>
          </p:cNvPr>
          <p:cNvSpPr/>
          <p:nvPr/>
        </p:nvSpPr>
        <p:spPr>
          <a:xfrm>
            <a:off x="1051562" y="3357186"/>
            <a:ext cx="1234436" cy="2162618"/>
          </a:xfrm>
          <a:custGeom>
            <a:avLst/>
            <a:gdLst>
              <a:gd name="connsiteX0" fmla="*/ 0 w 2212848"/>
              <a:gd name="connsiteY0" fmla="*/ 1453896 h 1453896"/>
              <a:gd name="connsiteX1" fmla="*/ 768096 w 2212848"/>
              <a:gd name="connsiteY1" fmla="*/ 694944 h 1453896"/>
              <a:gd name="connsiteX2" fmla="*/ 1609344 w 2212848"/>
              <a:gd name="connsiteY2" fmla="*/ 182880 h 1453896"/>
              <a:gd name="connsiteX3" fmla="*/ 2212848 w 2212848"/>
              <a:gd name="connsiteY3" fmla="*/ 0 h 1453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12848" h="1453896">
                <a:moveTo>
                  <a:pt x="0" y="1453896"/>
                </a:moveTo>
                <a:cubicBezTo>
                  <a:pt x="249936" y="1180338"/>
                  <a:pt x="499872" y="906780"/>
                  <a:pt x="768096" y="694944"/>
                </a:cubicBezTo>
                <a:cubicBezTo>
                  <a:pt x="1036320" y="483108"/>
                  <a:pt x="1368552" y="298704"/>
                  <a:pt x="1609344" y="182880"/>
                </a:cubicBezTo>
                <a:cubicBezTo>
                  <a:pt x="1850136" y="67056"/>
                  <a:pt x="2031492" y="33528"/>
                  <a:pt x="2212848" y="0"/>
                </a:cubicBezTo>
              </a:path>
            </a:pathLst>
          </a:cu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352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24841-11F7-482F-BAE3-E7F681F4F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Hill numbers and the ‘effective number of species’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19C9A-84A1-4789-9D89-B2D197074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S, H and D all belong to a family of diversities</a:t>
            </a:r>
          </a:p>
          <a:p>
            <a:r>
              <a:rPr lang="en-US" dirty="0"/>
              <a:t>We often refer to this as ‘Hill Numbers’, of order q (0,1,2), after a paper by Hill (1973), revived by </a:t>
            </a:r>
            <a:r>
              <a:rPr lang="en-US" dirty="0" err="1"/>
              <a:t>Jost</a:t>
            </a:r>
            <a:r>
              <a:rPr lang="en-US" dirty="0"/>
              <a:t> (2006) and Chao (2014)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Exercise:</a:t>
            </a:r>
          </a:p>
          <a:p>
            <a:r>
              <a:rPr lang="en-US" dirty="0"/>
              <a:t>Open file ‘Effective Number of </a:t>
            </a:r>
            <a:r>
              <a:rPr lang="en-US" dirty="0" err="1"/>
              <a:t>Species.R</a:t>
            </a:r>
            <a:r>
              <a:rPr lang="en-US" dirty="0"/>
              <a:t>’ </a:t>
            </a:r>
          </a:p>
          <a:p>
            <a:r>
              <a:rPr lang="en-US" dirty="0"/>
              <a:t>Run through the code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352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D8DD8-BBA4-4D61-BBB4-5C72A690B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Beta and Gamma diversity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C1853D-664F-4D7D-B5E7-A5D7801054B2}"/>
              </a:ext>
            </a:extLst>
          </p:cNvPr>
          <p:cNvSpPr/>
          <p:nvPr/>
        </p:nvSpPr>
        <p:spPr>
          <a:xfrm>
            <a:off x="365760" y="2084832"/>
            <a:ext cx="5285232" cy="3602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582DC82-7C71-4A5D-B4C2-94A37ED3C6B2}"/>
              </a:ext>
            </a:extLst>
          </p:cNvPr>
          <p:cNvSpPr/>
          <p:nvPr/>
        </p:nvSpPr>
        <p:spPr>
          <a:xfrm>
            <a:off x="566928" y="2432304"/>
            <a:ext cx="896112" cy="87782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B395D17-7849-4E5E-AEDF-5185A667E4C7}"/>
              </a:ext>
            </a:extLst>
          </p:cNvPr>
          <p:cNvSpPr/>
          <p:nvPr/>
        </p:nvSpPr>
        <p:spPr>
          <a:xfrm>
            <a:off x="2788920" y="4166616"/>
            <a:ext cx="896112" cy="87782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D052A6-9CCA-4A0E-A963-B9755944DE7D}"/>
              </a:ext>
            </a:extLst>
          </p:cNvPr>
          <p:cNvSpPr/>
          <p:nvPr/>
        </p:nvSpPr>
        <p:spPr>
          <a:xfrm>
            <a:off x="1014984" y="4605528"/>
            <a:ext cx="896112" cy="87782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CD8C815-1D72-4538-A20A-42F9D4D7974A}"/>
              </a:ext>
            </a:extLst>
          </p:cNvPr>
          <p:cNvSpPr/>
          <p:nvPr/>
        </p:nvSpPr>
        <p:spPr>
          <a:xfrm>
            <a:off x="3617976" y="2432304"/>
            <a:ext cx="896112" cy="87782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10D702-151C-4EDD-AA02-C7300C687244}"/>
              </a:ext>
            </a:extLst>
          </p:cNvPr>
          <p:cNvSpPr/>
          <p:nvPr/>
        </p:nvSpPr>
        <p:spPr>
          <a:xfrm>
            <a:off x="4562856" y="3590544"/>
            <a:ext cx="896112" cy="87782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0CF76E7-C952-4CD2-B666-7679757A5486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4105656" y="1747504"/>
            <a:ext cx="1836420" cy="1062871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51BFEA0-3568-4881-A1F7-5774A2DD316D}"/>
              </a:ext>
            </a:extLst>
          </p:cNvPr>
          <p:cNvSpPr txBox="1"/>
          <p:nvPr/>
        </p:nvSpPr>
        <p:spPr>
          <a:xfrm>
            <a:off x="5942076" y="1562838"/>
            <a:ext cx="2670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α</a:t>
            </a:r>
            <a:r>
              <a:rPr lang="en-US" dirty="0"/>
              <a:t>-scale – </a:t>
            </a:r>
            <a:r>
              <a:rPr lang="el-GR" dirty="0"/>
              <a:t>α</a:t>
            </a:r>
            <a:r>
              <a:rPr lang="en-US" dirty="0"/>
              <a:t>- diversity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318AC1-2190-478A-B579-637199DF92FD}"/>
              </a:ext>
            </a:extLst>
          </p:cNvPr>
          <p:cNvSpPr txBox="1"/>
          <p:nvPr/>
        </p:nvSpPr>
        <p:spPr>
          <a:xfrm>
            <a:off x="6096000" y="3666745"/>
            <a:ext cx="317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γ</a:t>
            </a:r>
            <a:r>
              <a:rPr lang="en-US" dirty="0"/>
              <a:t>-scale / </a:t>
            </a:r>
            <a:r>
              <a:rPr lang="el-GR" dirty="0"/>
              <a:t>γ</a:t>
            </a:r>
            <a:r>
              <a:rPr lang="en-US" dirty="0"/>
              <a:t>-diversity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334F3FC3-2E28-4D6B-9F64-ADE1B4A615B9}"/>
              </a:ext>
            </a:extLst>
          </p:cNvPr>
          <p:cNvSpPr/>
          <p:nvPr/>
        </p:nvSpPr>
        <p:spPr>
          <a:xfrm>
            <a:off x="5788152" y="2276856"/>
            <a:ext cx="307848" cy="320649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DA87B42-3016-4F0E-B4EB-309F6B42FC2C}"/>
              </a:ext>
            </a:extLst>
          </p:cNvPr>
          <p:cNvCxnSpPr>
            <a:cxnSpLocks/>
          </p:cNvCxnSpPr>
          <p:nvPr/>
        </p:nvCxnSpPr>
        <p:spPr>
          <a:xfrm flipV="1">
            <a:off x="3462528" y="4029456"/>
            <a:ext cx="1466088" cy="52578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D6D9F6-3E60-4684-9ED6-4465B693888C}"/>
              </a:ext>
            </a:extLst>
          </p:cNvPr>
          <p:cNvCxnSpPr>
            <a:cxnSpLocks/>
          </p:cNvCxnSpPr>
          <p:nvPr/>
        </p:nvCxnSpPr>
        <p:spPr>
          <a:xfrm>
            <a:off x="972312" y="2921508"/>
            <a:ext cx="2182368" cy="154686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1A357E-678F-4CA4-BDE3-7DFA9974AC0A}"/>
              </a:ext>
            </a:extLst>
          </p:cNvPr>
          <p:cNvCxnSpPr>
            <a:cxnSpLocks/>
          </p:cNvCxnSpPr>
          <p:nvPr/>
        </p:nvCxnSpPr>
        <p:spPr>
          <a:xfrm flipV="1">
            <a:off x="1463040" y="4721352"/>
            <a:ext cx="1691640" cy="356616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5C8879-9EBB-4865-BFF4-2F5D1F209375}"/>
              </a:ext>
            </a:extLst>
          </p:cNvPr>
          <p:cNvCxnSpPr>
            <a:cxnSpLocks/>
          </p:cNvCxnSpPr>
          <p:nvPr/>
        </p:nvCxnSpPr>
        <p:spPr>
          <a:xfrm flipH="1" flipV="1">
            <a:off x="4105656" y="4312158"/>
            <a:ext cx="822960" cy="1695450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1C61EF1-DEAD-4476-B986-21E70569ECD2}"/>
              </a:ext>
            </a:extLst>
          </p:cNvPr>
          <p:cNvSpPr txBox="1"/>
          <p:nvPr/>
        </p:nvSpPr>
        <p:spPr>
          <a:xfrm>
            <a:off x="4024884" y="6007608"/>
            <a:ext cx="4142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β</a:t>
            </a:r>
            <a:r>
              <a:rPr lang="en-US" dirty="0"/>
              <a:t>-diversity (compositional difference)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35397FD-960D-40E6-8001-B54D6AEDE179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093208" y="1747504"/>
            <a:ext cx="848868" cy="2223660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0E1AB37-4228-4C38-8ECD-92C378E5DA40}"/>
              </a:ext>
            </a:extLst>
          </p:cNvPr>
          <p:cNvCxnSpPr>
            <a:cxnSpLocks/>
          </p:cNvCxnSpPr>
          <p:nvPr/>
        </p:nvCxnSpPr>
        <p:spPr>
          <a:xfrm flipH="1" flipV="1">
            <a:off x="2322576" y="4937760"/>
            <a:ext cx="2606040" cy="1069848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3DA63DD-68DC-4BC7-8E3F-750A1028EE99}"/>
              </a:ext>
            </a:extLst>
          </p:cNvPr>
          <p:cNvCxnSpPr>
            <a:cxnSpLocks/>
          </p:cNvCxnSpPr>
          <p:nvPr/>
        </p:nvCxnSpPr>
        <p:spPr>
          <a:xfrm flipH="1" flipV="1">
            <a:off x="2322576" y="3971164"/>
            <a:ext cx="2606040" cy="2036444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547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2" grpId="0"/>
      <p:bldP spid="13" grpId="0"/>
      <p:bldP spid="15" grpId="0" animBg="1"/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8007A-A0E6-42F5-B8E0-A5695918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5DFF2-0DBE-4E22-9813-A648AFFDA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Find beta-diversity indices online, and r packages that can calculate them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096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ED75C-0F7C-4712-BAF0-A76039EC8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beta-diversity metrics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9E658C-4707-48F7-AA47-454629541B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Measure of ‘metacommunity variability’:</a:t>
                </a:r>
              </a:p>
              <a:p>
                <a:r>
                  <a:rPr lang="en-US" dirty="0"/>
                  <a:t>Whittaker’s beta (multiplicative or additive)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num>
                      <m:den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den>
                    </m:f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Pairwise dissimilarity indices: </a:t>
                </a:r>
              </a:p>
              <a:p>
                <a:r>
                  <a:rPr lang="en-US" dirty="0"/>
                  <a:t>Jaccard index</a:t>
                </a:r>
              </a:p>
              <a:p>
                <a:r>
                  <a:rPr lang="en-US" dirty="0"/>
                  <a:t>Bray-Curtis index </a:t>
                </a:r>
              </a:p>
              <a:p>
                <a:r>
                  <a:rPr lang="en-US" dirty="0" err="1"/>
                  <a:t>Morisita</a:t>
                </a:r>
                <a:r>
                  <a:rPr lang="en-US" dirty="0"/>
                  <a:t>-Horn index </a:t>
                </a:r>
              </a:p>
              <a:p>
                <a:r>
                  <a:rPr lang="en-US" dirty="0"/>
                  <a:t>Euclidian distance (not normally used for various reasons)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9E658C-4707-48F7-AA47-454629541B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27C2A1F-EF92-48DC-9A03-CD52A4FE8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657" y="5007933"/>
            <a:ext cx="2862072" cy="526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6058A3-BA70-4236-BFCD-E40D727F4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025" y="5133810"/>
            <a:ext cx="1496393" cy="4010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D55F3E-5CB9-4F60-835D-CE39F950F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3633" y="4541764"/>
            <a:ext cx="1417320" cy="4661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A39A2D-6FD0-49C2-BF18-55D302981A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4973" y="4014843"/>
            <a:ext cx="1417320" cy="49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969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367D3-6C53-4B70-939C-5835483C5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 between metrics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0622ED-C6F6-4708-9BFD-8DD4071744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6486131"/>
              </p:ext>
            </p:extLst>
          </p:nvPr>
        </p:nvGraphicFramePr>
        <p:xfrm>
          <a:off x="838200" y="2145665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92084727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38283675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8666896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Hill number (q=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 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Beta diversity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711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Species richness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Jaccard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562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exp(Shannon)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8433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1/Simpson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Morisita</a:t>
                      </a:r>
                      <a:r>
                        <a:rPr lang="en-US" dirty="0"/>
                        <a:t>-Horn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865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1578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8007A-A0E6-42F5-B8E0-A5695918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5DFF2-0DBE-4E22-9813-A648AFFDA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Find beta-diversity indices online, and r packages that can calculate them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Calculate beta-diversity for our generated data</a:t>
            </a:r>
          </a:p>
        </p:txBody>
      </p:sp>
    </p:spTree>
    <p:extLst>
      <p:ext uri="{BB962C8B-B14F-4D97-AF65-F5344CB8AC3E}">
        <p14:creationId xmlns:p14="http://schemas.microsoft.com/office/powerpoint/2010/main" val="1294347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391B2-B0C3-4CFF-A783-80EF110D7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Visualising</a:t>
            </a:r>
            <a:r>
              <a:rPr lang="en-US" dirty="0"/>
              <a:t> dissimilarity: multivariate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FB116-6D29-4001-A675-C7693C869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Dissimilarity matrix: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Ordination: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3832C7-67B2-401E-A465-C670026FC6C9}"/>
              </a:ext>
            </a:extLst>
          </p:cNvPr>
          <p:cNvSpPr txBox="1"/>
          <p:nvPr/>
        </p:nvSpPr>
        <p:spPr>
          <a:xfrm>
            <a:off x="2004060" y="2347543"/>
            <a:ext cx="6245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		</a:t>
            </a:r>
            <a:r>
              <a:rPr lang="en-US" dirty="0" err="1"/>
              <a:t>abundDataNormal</a:t>
            </a:r>
            <a:r>
              <a:rPr lang="en-US" dirty="0"/>
              <a:t> 	</a:t>
            </a:r>
            <a:r>
              <a:rPr lang="en-US" dirty="0" err="1"/>
              <a:t>abundDataNB</a:t>
            </a:r>
            <a:endParaRPr lang="en-US" dirty="0"/>
          </a:p>
          <a:p>
            <a:r>
              <a:rPr lang="en-US" dirty="0" err="1"/>
              <a:t>abundDataNB</a:t>
            </a:r>
            <a:r>
              <a:rPr lang="en-US" dirty="0"/>
              <a:t>         0.8812829            </a:t>
            </a:r>
          </a:p>
          <a:p>
            <a:r>
              <a:rPr lang="en-US" dirty="0" err="1"/>
              <a:t>abundDataPois</a:t>
            </a:r>
            <a:r>
              <a:rPr lang="en-US" dirty="0"/>
              <a:t>       0.3954984   	0.8806900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EA66FA-9D84-45B3-8B79-680CAC8A0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66" y="3851820"/>
            <a:ext cx="3044720" cy="30061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D6BEFC-FC2B-48FA-842D-6969B338E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786" y="4203875"/>
            <a:ext cx="3041063" cy="25598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C1481F-8FFC-489C-A7E8-B019837BDE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128" y="3897913"/>
            <a:ext cx="4224528" cy="281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1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B7FC2-8631-41C2-BEEE-B62A5E656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Ordination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28CB5-1EDF-4590-A643-6A58B2790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PCA</a:t>
            </a:r>
            <a:r>
              <a:rPr lang="en-US" dirty="0"/>
              <a:t> (principal component analysis) – for normal data</a:t>
            </a:r>
          </a:p>
          <a:p>
            <a:r>
              <a:rPr lang="en-US" u="sng" dirty="0"/>
              <a:t>PCOA</a:t>
            </a:r>
            <a:r>
              <a:rPr lang="en-US" dirty="0"/>
              <a:t> (Principal coordinate analysis)</a:t>
            </a:r>
          </a:p>
          <a:p>
            <a:r>
              <a:rPr lang="en-US" dirty="0"/>
              <a:t>DCA (Detrended correspondence analysis)</a:t>
            </a:r>
          </a:p>
          <a:p>
            <a:r>
              <a:rPr lang="en-US" u="sng" dirty="0"/>
              <a:t>NMDS</a:t>
            </a:r>
            <a:r>
              <a:rPr lang="en-US" dirty="0"/>
              <a:t> (Non-metric multidimensional scaling)</a:t>
            </a:r>
          </a:p>
          <a:p>
            <a:r>
              <a:rPr lang="en-US" dirty="0"/>
              <a:t>CA (Correspondence analysis)</a:t>
            </a:r>
          </a:p>
          <a:p>
            <a:r>
              <a:rPr lang="en-US" dirty="0"/>
              <a:t>CCA (Canonical correspondence analysis)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A60163A-19FF-449C-B362-D5E317F52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944" y="4818330"/>
            <a:ext cx="2065818" cy="20396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6E9780-C3FB-4538-9E29-070DFBC48166}"/>
              </a:ext>
            </a:extLst>
          </p:cNvPr>
          <p:cNvSpPr txBox="1"/>
          <p:nvPr/>
        </p:nvSpPr>
        <p:spPr>
          <a:xfrm>
            <a:off x="10549128" y="4683393"/>
            <a:ext cx="80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NMDS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5E52E3-92DC-4C24-8CF4-980366ED9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509" y="241420"/>
            <a:ext cx="3396054" cy="22640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29380A-DE2C-42F8-89A8-051677102AEA}"/>
              </a:ext>
            </a:extLst>
          </p:cNvPr>
          <p:cNvSpPr txBox="1"/>
          <p:nvPr/>
        </p:nvSpPr>
        <p:spPr>
          <a:xfrm>
            <a:off x="10489329" y="-10714"/>
            <a:ext cx="710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390AEF-5C53-41A4-B306-0320D32798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940" y="2822267"/>
            <a:ext cx="2210961" cy="18611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975E23-F128-4E72-B983-A238C39F0D8B}"/>
              </a:ext>
            </a:extLst>
          </p:cNvPr>
          <p:cNvSpPr txBox="1"/>
          <p:nvPr/>
        </p:nvSpPr>
        <p:spPr>
          <a:xfrm>
            <a:off x="10241280" y="2511963"/>
            <a:ext cx="80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PCOA</a:t>
            </a:r>
          </a:p>
        </p:txBody>
      </p:sp>
    </p:spTree>
    <p:extLst>
      <p:ext uri="{BB962C8B-B14F-4D97-AF65-F5344CB8AC3E}">
        <p14:creationId xmlns:p14="http://schemas.microsoft.com/office/powerpoint/2010/main" val="271433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6421F-F928-42D0-BC38-47949FA5B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B955D-1044-4BB6-B4A2-092862345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have learned: </a:t>
            </a:r>
          </a:p>
          <a:p>
            <a:r>
              <a:rPr lang="en-US" dirty="0"/>
              <a:t>How to calculate and compare biodiversity using different metrics</a:t>
            </a:r>
          </a:p>
          <a:p>
            <a:r>
              <a:rPr lang="en-US" dirty="0"/>
              <a:t>What Hill numbers are</a:t>
            </a:r>
          </a:p>
          <a:p>
            <a:r>
              <a:rPr lang="en-US" dirty="0"/>
              <a:t>What beta diversity is and how to calculate it </a:t>
            </a:r>
          </a:p>
          <a:p>
            <a:r>
              <a:rPr lang="en-US" dirty="0"/>
              <a:t>What multivariate statistics are and how they can be used to interpret beta-diversity</a:t>
            </a:r>
          </a:p>
        </p:txBody>
      </p:sp>
    </p:spTree>
    <p:extLst>
      <p:ext uri="{BB962C8B-B14F-4D97-AF65-F5344CB8AC3E}">
        <p14:creationId xmlns:p14="http://schemas.microsoft.com/office/powerpoint/2010/main" val="3902471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D54A0-ED05-405B-BF05-08A25A498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biodiversity?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E6C06-8655-4A22-B3DE-278D1EE05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UN definition:  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F20A9-C7BE-44E8-9079-58EF2AC3F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367" y="2669875"/>
            <a:ext cx="8565266" cy="151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3222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014B5-A85D-4AEE-BAEF-772B816A4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accumulation curves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021CA8-2756-4E8A-BEBF-78923E868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149"/>
          <a:stretch/>
        </p:blipFill>
        <p:spPr>
          <a:xfrm>
            <a:off x="2632877" y="1792224"/>
            <a:ext cx="5958890" cy="417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57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74473" y="434109"/>
            <a:ext cx="4163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Major Ecological Gradients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83766" y="1127420"/>
            <a:ext cx="4460452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Latitude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Elevation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Energy/Productivity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Heterogeneity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Disturbance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Island size/Habitat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429729" y="3605021"/>
            <a:ext cx="4294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Biogeography, other factors</a:t>
            </a:r>
          </a:p>
        </p:txBody>
      </p:sp>
      <p:sp>
        <p:nvSpPr>
          <p:cNvPr id="7" name="Down Arrow 6"/>
          <p:cNvSpPr/>
          <p:nvPr/>
        </p:nvSpPr>
        <p:spPr>
          <a:xfrm rot="6955680">
            <a:off x="5551110" y="1582372"/>
            <a:ext cx="1035082" cy="25261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4303946">
            <a:off x="5425591" y="3470506"/>
            <a:ext cx="1035082" cy="25261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17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EB0AD-06D9-44C8-B07F-795A43D71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biodiversity?</a:t>
            </a:r>
          </a:p>
        </p:txBody>
      </p:sp>
      <p:sp>
        <p:nvSpPr>
          <p:cNvPr id="4" name="TextShape 2">
            <a:extLst>
              <a:ext uri="{FF2B5EF4-FFF2-40B4-BE49-F238E27FC236}">
                <a16:creationId xmlns:a16="http://schemas.microsoft.com/office/drawing/2014/main" id="{24466422-17EC-4186-BBD5-2A87DB468648}"/>
              </a:ext>
            </a:extLst>
          </p:cNvPr>
          <p:cNvSpPr txBox="1"/>
          <p:nvPr/>
        </p:nvSpPr>
        <p:spPr>
          <a:xfrm>
            <a:off x="1776000" y="6523357"/>
            <a:ext cx="8640000" cy="2259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1" strike="noStrike" spc="-1" dirty="0">
                <a:solidFill>
                  <a:srgbClr val="0054A6"/>
                </a:solidFill>
                <a:latin typeface="Arial"/>
              </a:rPr>
              <a:t>Global Ecology and Biogeography, Volume: 30, Issue: 7, Pages: 1375-1388, First published: 22 April 2021, DOI: (10.1111/geb.13304) </a:t>
            </a:r>
            <a:endParaRPr lang="en-US" sz="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Main graphic">
            <a:extLst>
              <a:ext uri="{FF2B5EF4-FFF2-40B4-BE49-F238E27FC236}">
                <a16:creationId xmlns:a16="http://schemas.microsoft.com/office/drawing/2014/main" id="{95174CA8-C060-488E-BD4E-1585CFC4322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24707" y="1931120"/>
            <a:ext cx="11495923" cy="3889544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4015A6-5942-4B60-A2EF-32A61734DD9A}"/>
              </a:ext>
            </a:extLst>
          </p:cNvPr>
          <p:cNvSpPr txBox="1"/>
          <p:nvPr/>
        </p:nvSpPr>
        <p:spPr>
          <a:xfrm>
            <a:off x="1520637" y="1502423"/>
            <a:ext cx="2143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Amphibien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A3B7AC-C8F6-4207-8DF1-E3BFE7F8A3AC}"/>
              </a:ext>
            </a:extLst>
          </p:cNvPr>
          <p:cNvSpPr txBox="1"/>
          <p:nvPr/>
        </p:nvSpPr>
        <p:spPr>
          <a:xfrm>
            <a:off x="5948040" y="1441572"/>
            <a:ext cx="849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Voegel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34E2DF-5497-4631-AB8E-87C218DE56D3}"/>
              </a:ext>
            </a:extLst>
          </p:cNvPr>
          <p:cNvSpPr txBox="1"/>
          <p:nvPr/>
        </p:nvSpPr>
        <p:spPr>
          <a:xfrm>
            <a:off x="9756560" y="1502423"/>
            <a:ext cx="113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Saeuger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CF8766-1F52-4FE2-AB91-6C75EF391F63}"/>
              </a:ext>
            </a:extLst>
          </p:cNvPr>
          <p:cNvSpPr txBox="1"/>
          <p:nvPr/>
        </p:nvSpPr>
        <p:spPr>
          <a:xfrm>
            <a:off x="2020947" y="5820664"/>
            <a:ext cx="114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Libellen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58A44F-84DF-4816-A732-CF6115077C1D}"/>
              </a:ext>
            </a:extLst>
          </p:cNvPr>
          <p:cNvSpPr txBox="1"/>
          <p:nvPr/>
        </p:nvSpPr>
        <p:spPr>
          <a:xfrm>
            <a:off x="5832630" y="5820664"/>
            <a:ext cx="1233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Reptilien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008588-6373-4D11-A948-1CE59784F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410" y="3830538"/>
            <a:ext cx="4155590" cy="20674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7E7692-FA80-43D1-B1C9-ED80598BEB3A}"/>
              </a:ext>
            </a:extLst>
          </p:cNvPr>
          <p:cNvSpPr txBox="1"/>
          <p:nvPr/>
        </p:nvSpPr>
        <p:spPr>
          <a:xfrm>
            <a:off x="9590422" y="5820664"/>
            <a:ext cx="104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Pflanzen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533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4E227-91FE-4F5C-83E1-8CA8FE458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biodiversity?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3F8FBA-6827-4692-8145-F695198862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125" y="1253330"/>
            <a:ext cx="5204377" cy="516586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827303-0CE9-41AC-9DFA-BB4838F34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52" y="2208571"/>
            <a:ext cx="5292951" cy="374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64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D61C0-E0C9-4DFE-8109-E1AD82F69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CBBE2-1C14-49C1-B6CF-722F696A5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10344B-D9DF-4BE0-9964-37C9569FC9DC}"/>
              </a:ext>
            </a:extLst>
          </p:cNvPr>
          <p:cNvGrpSpPr/>
          <p:nvPr/>
        </p:nvGrpSpPr>
        <p:grpSpPr>
          <a:xfrm>
            <a:off x="1088136" y="1317754"/>
            <a:ext cx="9991344" cy="5523968"/>
            <a:chOff x="677176" y="803673"/>
            <a:chExt cx="12112624" cy="66967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10F461A-3C84-412B-8A77-47F54E6EC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7176" y="803673"/>
              <a:ext cx="12112624" cy="667593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9BCD88-5F6B-44AF-B54A-9C8A8768D115}"/>
                </a:ext>
              </a:extLst>
            </p:cNvPr>
            <p:cNvSpPr txBox="1"/>
            <p:nvPr/>
          </p:nvSpPr>
          <p:spPr>
            <a:xfrm>
              <a:off x="7546158" y="6412318"/>
              <a:ext cx="5243642" cy="1088126"/>
            </a:xfrm>
            <a:prstGeom prst="rect">
              <a:avLst/>
            </a:prstGeom>
            <a:solidFill>
              <a:schemeClr val="bg1">
                <a:alpha val="53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de-DE" dirty="0"/>
                <a:t>Freiberg, M., Reichert, M. (2021). </a:t>
              </a:r>
              <a:br>
                <a:rPr lang="de-DE" dirty="0"/>
              </a:br>
              <a:r>
                <a:rPr lang="de-DE" i="1" dirty="0" err="1"/>
                <a:t>LifeGate</a:t>
              </a:r>
              <a:r>
                <a:rPr lang="de-DE" i="1" dirty="0"/>
                <a:t>. An </a:t>
              </a:r>
              <a:r>
                <a:rPr lang="de-DE" i="1" dirty="0" err="1"/>
                <a:t>interactive</a:t>
              </a:r>
              <a:r>
                <a:rPr lang="de-DE" i="1" dirty="0"/>
                <a:t> </a:t>
              </a:r>
              <a:r>
                <a:rPr lang="de-DE" i="1" dirty="0" err="1"/>
                <a:t>phylogenetic</a:t>
              </a:r>
              <a:r>
                <a:rPr lang="de-DE" i="1" dirty="0"/>
                <a:t> </a:t>
              </a:r>
              <a:r>
                <a:rPr lang="de-DE" i="1" dirty="0" err="1"/>
                <a:t>map</a:t>
              </a:r>
              <a:r>
                <a:rPr lang="de-DE" i="1" dirty="0"/>
                <a:t>.</a:t>
              </a:r>
              <a:br>
                <a:rPr lang="de-DE" dirty="0"/>
              </a:br>
              <a:r>
                <a:rPr lang="de-DE" dirty="0">
                  <a:hlinkClick r:id="rId3"/>
                </a:rPr>
                <a:t>https://lifegate.idiv.de/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40857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E3726-A6EC-40D7-89DC-04E806359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0128" cy="1325563"/>
          </a:xfrm>
        </p:spPr>
        <p:txBody>
          <a:bodyPr/>
          <a:lstStyle/>
          <a:p>
            <a:r>
              <a:rPr lang="en-US" dirty="0"/>
              <a:t>How many species in Germany and the world?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E9CF7BB-8A40-4DBE-BD49-E9A7C9C208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6224906"/>
              </p:ext>
            </p:extLst>
          </p:nvPr>
        </p:nvGraphicFramePr>
        <p:xfrm>
          <a:off x="1925968" y="1578738"/>
          <a:ext cx="8340064" cy="4351335"/>
        </p:xfrm>
        <a:graphic>
          <a:graphicData uri="http://schemas.openxmlformats.org/drawingml/2006/table">
            <a:tbl>
              <a:tblPr/>
              <a:tblGrid>
                <a:gridCol w="2085016">
                  <a:extLst>
                    <a:ext uri="{9D8B030D-6E8A-4147-A177-3AD203B41FA5}">
                      <a16:colId xmlns:a16="http://schemas.microsoft.com/office/drawing/2014/main" val="3306048079"/>
                    </a:ext>
                  </a:extLst>
                </a:gridCol>
                <a:gridCol w="2085016">
                  <a:extLst>
                    <a:ext uri="{9D8B030D-6E8A-4147-A177-3AD203B41FA5}">
                      <a16:colId xmlns:a16="http://schemas.microsoft.com/office/drawing/2014/main" val="1656940902"/>
                    </a:ext>
                  </a:extLst>
                </a:gridCol>
                <a:gridCol w="2085016">
                  <a:extLst>
                    <a:ext uri="{9D8B030D-6E8A-4147-A177-3AD203B41FA5}">
                      <a16:colId xmlns:a16="http://schemas.microsoft.com/office/drawing/2014/main" val="1930010411"/>
                    </a:ext>
                  </a:extLst>
                </a:gridCol>
                <a:gridCol w="2085016">
                  <a:extLst>
                    <a:ext uri="{9D8B030D-6E8A-4147-A177-3AD203B41FA5}">
                      <a16:colId xmlns:a16="http://schemas.microsoft.com/office/drawing/2014/main" val="3626180233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r>
                        <a:rPr lang="en-GB" sz="1400" b="1" dirty="0" err="1"/>
                        <a:t>Artengruppe</a:t>
                      </a:r>
                      <a:endParaRPr lang="en-GB" sz="1400" b="1" dirty="0"/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DE" sz="1400" b="1"/>
                        <a:t> 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 err="1"/>
                        <a:t>Artenzahl</a:t>
                      </a:r>
                      <a:r>
                        <a:rPr lang="en-GB" sz="1400" b="1" dirty="0"/>
                        <a:t> in Deutschland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 err="1"/>
                        <a:t>Artenzahl</a:t>
                      </a:r>
                      <a:r>
                        <a:rPr lang="en-GB" sz="1400" b="1" dirty="0"/>
                        <a:t> </a:t>
                      </a:r>
                      <a:r>
                        <a:rPr lang="en-GB" sz="1400" b="1" dirty="0" err="1"/>
                        <a:t>weltweit</a:t>
                      </a:r>
                      <a:endParaRPr lang="en-GB" sz="1400" b="1" dirty="0"/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06142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r>
                        <a:rPr lang="en-GB" sz="1400" b="1" dirty="0" err="1"/>
                        <a:t>Wirbeltiere</a:t>
                      </a:r>
                      <a:endParaRPr lang="en-GB" sz="1400" b="1" dirty="0"/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DE" sz="1400" dirty="0"/>
                        <a:t> 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DE" sz="1400"/>
                        <a:t> 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DE" sz="1400" dirty="0"/>
                        <a:t> 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666588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r>
                        <a:rPr lang="en-GB" sz="1400"/>
                        <a:t>Säugetiere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Mammalia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DE" sz="1400"/>
                        <a:t>104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DE" sz="1400" dirty="0"/>
                        <a:t>≈ 5.513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573168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r>
                        <a:rPr lang="en-GB" sz="1400"/>
                        <a:t>Vögel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Aves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DE" sz="1400" dirty="0"/>
                        <a:t>328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DE" sz="1400"/>
                        <a:t>≈ 10.425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6120996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r>
                        <a:rPr lang="en-GB" sz="1400"/>
                        <a:t>Kriechtiere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 err="1"/>
                        <a:t>Reptilia</a:t>
                      </a:r>
                      <a:endParaRPr lang="en-GB" sz="1400" dirty="0"/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DE" sz="1400" dirty="0"/>
                        <a:t>13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DE" sz="1400"/>
                        <a:t>≈ 10.038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952145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r>
                        <a:rPr lang="en-GB" sz="1400" dirty="0" err="1"/>
                        <a:t>Lurche</a:t>
                      </a:r>
                      <a:endParaRPr lang="en-GB" sz="1400" dirty="0"/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Amphibia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DE" sz="1400" dirty="0"/>
                        <a:t>22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DE" sz="1400" dirty="0"/>
                        <a:t>&gt; 7.302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917521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r>
                        <a:rPr lang="en-GB" sz="1400" b="1" dirty="0" err="1"/>
                        <a:t>Wirbellose</a:t>
                      </a:r>
                      <a:endParaRPr lang="en-GB" sz="1400" b="1" dirty="0"/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DE" sz="1400"/>
                        <a:t> 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DE" sz="1400" dirty="0"/>
                        <a:t> 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DE" sz="1400" dirty="0"/>
                        <a:t> 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1549776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r>
                        <a:rPr lang="en-GB" sz="1400" dirty="0" err="1"/>
                        <a:t>Insekten</a:t>
                      </a:r>
                      <a:endParaRPr lang="en-GB" sz="1400" dirty="0"/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Hexapoda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DE" sz="1400" dirty="0"/>
                        <a:t>&gt; 33.305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DE" sz="1400" dirty="0"/>
                        <a:t>&gt; 1.000.000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5337278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r>
                        <a:rPr lang="en-GB" sz="1400"/>
                        <a:t>Spinnentiere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Chelicerata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DE" sz="1400" dirty="0"/>
                        <a:t>&gt; 3.783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DE" sz="1400" dirty="0"/>
                        <a:t>&gt; 102.248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807948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r>
                        <a:rPr lang="en-GB" sz="1400" dirty="0" err="1"/>
                        <a:t>Weichtiere</a:t>
                      </a:r>
                      <a:endParaRPr lang="en-GB" sz="1400" dirty="0"/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Mollusca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DE" sz="1400" dirty="0"/>
                        <a:t>635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DE" sz="1400" dirty="0"/>
                        <a:t>&gt; 85.000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585552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r>
                        <a:rPr lang="en-GB" sz="1400" b="1" dirty="0" err="1"/>
                        <a:t>Tiere</a:t>
                      </a:r>
                      <a:r>
                        <a:rPr lang="en-GB" sz="1400" b="1" dirty="0"/>
                        <a:t> </a:t>
                      </a:r>
                      <a:r>
                        <a:rPr lang="en-GB" sz="1400" b="1" dirty="0" err="1"/>
                        <a:t>Gesamt</a:t>
                      </a:r>
                      <a:endParaRPr lang="en-GB" sz="1400" dirty="0"/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DE" sz="1400" dirty="0"/>
                        <a:t> 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DE" sz="1400" b="1" dirty="0"/>
                        <a:t>&gt; 48.000</a:t>
                      </a:r>
                      <a:endParaRPr lang="en-DE" sz="1400" dirty="0"/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DE" sz="1400" b="1" dirty="0"/>
                        <a:t>&gt; 1.380.000</a:t>
                      </a:r>
                      <a:endParaRPr lang="en-DE" sz="1400" dirty="0"/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942243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r>
                        <a:rPr lang="en-GB" sz="1400" b="1" dirty="0" err="1"/>
                        <a:t>Pflanzen</a:t>
                      </a:r>
                      <a:endParaRPr lang="en-GB" sz="1400" b="1" dirty="0"/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DE" sz="1400"/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DE" sz="1400" dirty="0"/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DE" sz="1400" dirty="0"/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734101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r>
                        <a:rPr lang="en-GB" sz="1200" dirty="0" err="1"/>
                        <a:t>Samenpflanzen</a:t>
                      </a:r>
                      <a:endParaRPr lang="en-GB" sz="1200" dirty="0"/>
                    </a:p>
                  </a:txBody>
                  <a:tcPr marL="60435" marR="60435" marT="30218" marB="302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err="1"/>
                        <a:t>Spermatophyta</a:t>
                      </a:r>
                      <a:endParaRPr lang="en-GB" sz="1200" dirty="0"/>
                    </a:p>
                  </a:txBody>
                  <a:tcPr marL="60435" marR="60435" marT="30218" marB="302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DE" sz="1200" dirty="0"/>
                        <a:t>2.988</a:t>
                      </a:r>
                    </a:p>
                  </a:txBody>
                  <a:tcPr marL="60435" marR="60435" marT="30218" marB="302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DE" sz="1200" dirty="0"/>
                        <a:t>≈ 270.000</a:t>
                      </a:r>
                    </a:p>
                  </a:txBody>
                  <a:tcPr marL="60435" marR="60435" marT="30218" marB="302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74822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r>
                        <a:rPr lang="en-GB" sz="1200" dirty="0"/>
                        <a:t>Moose</a:t>
                      </a:r>
                    </a:p>
                  </a:txBody>
                  <a:tcPr marL="60435" marR="60435" marT="30218" marB="302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Bryophyta</a:t>
                      </a:r>
                    </a:p>
                  </a:txBody>
                  <a:tcPr marL="60435" marR="60435" marT="30218" marB="302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DE" sz="1200" dirty="0"/>
                        <a:t>1.053</a:t>
                      </a:r>
                    </a:p>
                  </a:txBody>
                  <a:tcPr marL="60435" marR="60435" marT="30218" marB="302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DE" sz="1200" dirty="0"/>
                        <a:t>≈ 16.000</a:t>
                      </a:r>
                    </a:p>
                  </a:txBody>
                  <a:tcPr marL="60435" marR="60435" marT="30218" marB="302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573885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r>
                        <a:rPr lang="en-GB" sz="1200" b="1" dirty="0" err="1"/>
                        <a:t>Pflanzen</a:t>
                      </a:r>
                      <a:r>
                        <a:rPr lang="en-GB" sz="1200" b="1" dirty="0"/>
                        <a:t> </a:t>
                      </a:r>
                      <a:r>
                        <a:rPr lang="en-GB" sz="1200" b="1" dirty="0" err="1"/>
                        <a:t>Gesamt</a:t>
                      </a:r>
                      <a:endParaRPr lang="en-GB" sz="1200" dirty="0"/>
                    </a:p>
                  </a:txBody>
                  <a:tcPr marL="60435" marR="60435" marT="30218" marB="302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DE" sz="1200" dirty="0"/>
                        <a:t> </a:t>
                      </a:r>
                    </a:p>
                  </a:txBody>
                  <a:tcPr marL="60435" marR="60435" marT="30218" marB="302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DE" sz="1200" b="1" dirty="0"/>
                        <a:t>&gt; 9.500</a:t>
                      </a:r>
                      <a:endParaRPr lang="en-DE" sz="1200" dirty="0"/>
                    </a:p>
                  </a:txBody>
                  <a:tcPr marL="60435" marR="60435" marT="30218" marB="302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DE" sz="1200" b="1" dirty="0"/>
                        <a:t>&gt; 330.000</a:t>
                      </a:r>
                      <a:endParaRPr lang="en-DE" sz="1200" dirty="0"/>
                    </a:p>
                  </a:txBody>
                  <a:tcPr marL="60435" marR="60435" marT="30218" marB="3021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315195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F5C3B14-B5E2-4340-B5E7-56E4C958A940}"/>
              </a:ext>
            </a:extLst>
          </p:cNvPr>
          <p:cNvSpPr txBox="1">
            <a:spLocks/>
          </p:cNvSpPr>
          <p:nvPr/>
        </p:nvSpPr>
        <p:spPr>
          <a:xfrm>
            <a:off x="454152" y="6083448"/>
            <a:ext cx="10515600" cy="81885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These are only the DESCRIBED species. ~80% of species are unknown to science.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D795BE-C135-4D4D-A6AC-E31B36D6AB47}"/>
              </a:ext>
            </a:extLst>
          </p:cNvPr>
          <p:cNvSpPr/>
          <p:nvPr/>
        </p:nvSpPr>
        <p:spPr>
          <a:xfrm>
            <a:off x="5950457" y="4914361"/>
            <a:ext cx="1538479" cy="9469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A55D32-7E33-41F3-AD6F-DAB34A8E60DE}"/>
              </a:ext>
            </a:extLst>
          </p:cNvPr>
          <p:cNvSpPr/>
          <p:nvPr/>
        </p:nvSpPr>
        <p:spPr>
          <a:xfrm>
            <a:off x="5950458" y="2151271"/>
            <a:ext cx="1334404" cy="1115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FDB664-A31F-48C6-94EA-7C19DD1186A4}"/>
              </a:ext>
            </a:extLst>
          </p:cNvPr>
          <p:cNvSpPr/>
          <p:nvPr/>
        </p:nvSpPr>
        <p:spPr>
          <a:xfrm>
            <a:off x="5950458" y="3364809"/>
            <a:ext cx="1439960" cy="1325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D65752-3BC6-4F3B-A3B4-4917A1EA9B02}"/>
              </a:ext>
            </a:extLst>
          </p:cNvPr>
          <p:cNvSpPr/>
          <p:nvPr/>
        </p:nvSpPr>
        <p:spPr>
          <a:xfrm>
            <a:off x="7810983" y="4914361"/>
            <a:ext cx="1538479" cy="9469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913ECC-21CF-4E51-B29B-A3F23C535C81}"/>
              </a:ext>
            </a:extLst>
          </p:cNvPr>
          <p:cNvSpPr/>
          <p:nvPr/>
        </p:nvSpPr>
        <p:spPr>
          <a:xfrm>
            <a:off x="7810984" y="2151271"/>
            <a:ext cx="1334404" cy="1115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64EB45-17D4-4E94-8E53-BC7EC4D19365}"/>
              </a:ext>
            </a:extLst>
          </p:cNvPr>
          <p:cNvSpPr/>
          <p:nvPr/>
        </p:nvSpPr>
        <p:spPr>
          <a:xfrm>
            <a:off x="7810984" y="3364809"/>
            <a:ext cx="1439960" cy="1325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741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0" grpId="0" animBg="1"/>
      <p:bldP spid="12" grpId="0" animBg="1"/>
      <p:bldP spid="15" grpId="0" animBg="1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2C0E6-F738-4B7C-9C30-286032592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93E5E-6411-4ADE-825F-A61E4AD87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en-US" dirty="0"/>
              <a:t>What is needed to compare the biodiversity of different locations or time points? </a:t>
            </a:r>
          </a:p>
          <a:p>
            <a:pPr marL="457200" lvl="1" indent="0">
              <a:buNone/>
            </a:pPr>
            <a:r>
              <a:rPr lang="en-US" dirty="0"/>
              <a:t>(If we take 2 samples from the environment, how can we make sure that there is a fair comparison?)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8447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1266</Words>
  <Application>Microsoft Office PowerPoint</Application>
  <PresentationFormat>Widescreen</PresentationFormat>
  <Paragraphs>254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Office Theme</vt:lpstr>
      <vt:lpstr>Measuring biodiversity</vt:lpstr>
      <vt:lpstr>Learning objectives</vt:lpstr>
      <vt:lpstr>What is biodiversity?</vt:lpstr>
      <vt:lpstr>PowerPoint Presentation</vt:lpstr>
      <vt:lpstr>Where is biodiversity?</vt:lpstr>
      <vt:lpstr>Where is biodiversity?</vt:lpstr>
      <vt:lpstr>Some numbers</vt:lpstr>
      <vt:lpstr>How many species in Germany and the world?</vt:lpstr>
      <vt:lpstr>Exercise</vt:lpstr>
      <vt:lpstr>How to sample biodiversity?</vt:lpstr>
      <vt:lpstr>Characteristics of a ‘community’</vt:lpstr>
      <vt:lpstr>-&gt; A vector of species abundances</vt:lpstr>
      <vt:lpstr>Species by site matrix</vt:lpstr>
      <vt:lpstr>Exercise</vt:lpstr>
      <vt:lpstr>Diversity indices (selection)</vt:lpstr>
      <vt:lpstr>Visualizing the shape of the community</vt:lpstr>
      <vt:lpstr>What do these diversity metrics mean? </vt:lpstr>
      <vt:lpstr>What do these diversity metrics mean? </vt:lpstr>
      <vt:lpstr>Putting it together: The individual based accumulation curve</vt:lpstr>
      <vt:lpstr>Putting it together: The individual based accumulation curve</vt:lpstr>
      <vt:lpstr>Hill numbers and the ‘effective number of species’</vt:lpstr>
      <vt:lpstr>Beta and Gamma diversity</vt:lpstr>
      <vt:lpstr>Exercise</vt:lpstr>
      <vt:lpstr>Important beta-diversity metrics</vt:lpstr>
      <vt:lpstr>Relations between metrics</vt:lpstr>
      <vt:lpstr>Exercise</vt:lpstr>
      <vt:lpstr>Visualising dissimilarity: multivariate statistics</vt:lpstr>
      <vt:lpstr>Ordination</vt:lpstr>
      <vt:lpstr>Wrap up</vt:lpstr>
      <vt:lpstr>Comparing accumulation curves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 Klink, Roel</dc:creator>
  <cp:lastModifiedBy>van Klink, Roel</cp:lastModifiedBy>
  <cp:revision>68</cp:revision>
  <dcterms:created xsi:type="dcterms:W3CDTF">2022-01-11T10:50:08Z</dcterms:created>
  <dcterms:modified xsi:type="dcterms:W3CDTF">2023-05-15T12:48:48Z</dcterms:modified>
</cp:coreProperties>
</file>